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7"/>
  </p:notesMasterIdLst>
  <p:sldIdLst>
    <p:sldId id="257" r:id="rId2"/>
    <p:sldId id="258" r:id="rId3"/>
    <p:sldId id="259" r:id="rId4"/>
    <p:sldId id="321" r:id="rId5"/>
    <p:sldId id="330" r:id="rId6"/>
    <p:sldId id="331" r:id="rId7"/>
    <p:sldId id="332" r:id="rId8"/>
    <p:sldId id="333" r:id="rId9"/>
    <p:sldId id="334" r:id="rId10"/>
    <p:sldId id="335" r:id="rId11"/>
    <p:sldId id="336" r:id="rId12"/>
    <p:sldId id="337" r:id="rId13"/>
    <p:sldId id="340" r:id="rId14"/>
    <p:sldId id="338" r:id="rId15"/>
    <p:sldId id="324" r:id="rId16"/>
    <p:sldId id="322" r:id="rId17"/>
    <p:sldId id="323" r:id="rId18"/>
    <p:sldId id="341" r:id="rId19"/>
    <p:sldId id="342" r:id="rId20"/>
    <p:sldId id="305" r:id="rId21"/>
    <p:sldId id="275" r:id="rId22"/>
    <p:sldId id="276" r:id="rId23"/>
    <p:sldId id="277" r:id="rId24"/>
    <p:sldId id="278" r:id="rId25"/>
    <p:sldId id="279" r:id="rId26"/>
    <p:sldId id="280"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39" r:id="rId50"/>
    <p:sldId id="306" r:id="rId51"/>
    <p:sldId id="325" r:id="rId52"/>
    <p:sldId id="316" r:id="rId53"/>
    <p:sldId id="326" r:id="rId54"/>
    <p:sldId id="315" r:id="rId55"/>
    <p:sldId id="314" r:id="rId56"/>
    <p:sldId id="312" r:id="rId57"/>
    <p:sldId id="313" r:id="rId58"/>
    <p:sldId id="329" r:id="rId59"/>
    <p:sldId id="317" r:id="rId60"/>
    <p:sldId id="318" r:id="rId61"/>
    <p:sldId id="319" r:id="rId62"/>
    <p:sldId id="320" r:id="rId63"/>
    <p:sldId id="343" r:id="rId64"/>
    <p:sldId id="344" r:id="rId65"/>
    <p:sldId id="345" r:id="rId6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68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302E13-4CFD-44B5-BDF5-F130D22583BF}" type="datetimeFigureOut">
              <a:rPr lang="en-US" smtClean="0"/>
              <a:t>2/28/2014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6F745A9-3199-4580-A45D-D0903D8AE21C}" type="slidenum">
              <a:rPr lang="en-US" smtClean="0"/>
              <a:t>‹#›</a:t>
            </a:fld>
            <a:endParaRPr lang="en-US"/>
          </a:p>
        </p:txBody>
      </p:sp>
    </p:spTree>
    <p:extLst>
      <p:ext uri="{BB962C8B-B14F-4D97-AF65-F5344CB8AC3E}">
        <p14:creationId xmlns:p14="http://schemas.microsoft.com/office/powerpoint/2010/main" val="3163899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txBox="1">
            <a:spLocks noGrp="1" noChangeArrowheads="1"/>
          </p:cNvSpPr>
          <p:nvPr/>
        </p:nvSpPr>
        <p:spPr bwMode="auto">
          <a:xfrm>
            <a:off x="3884852" y="8685862"/>
            <a:ext cx="2971593" cy="45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defTabSz="930275" eaLnBrk="0" hangingPunct="0">
              <a:defRPr>
                <a:solidFill>
                  <a:schemeClr val="tx1"/>
                </a:solidFill>
                <a:latin typeface="Cambria" pitchFamily="18" charset="0"/>
                <a:cs typeface="Arial" pitchFamily="34" charset="0"/>
              </a:defRPr>
            </a:lvl1pPr>
            <a:lvl2pPr marL="742950" indent="-285750" defTabSz="930275" eaLnBrk="0" hangingPunct="0">
              <a:defRPr>
                <a:solidFill>
                  <a:schemeClr val="tx1"/>
                </a:solidFill>
                <a:latin typeface="Cambria" pitchFamily="18" charset="0"/>
                <a:cs typeface="Arial" pitchFamily="34" charset="0"/>
              </a:defRPr>
            </a:lvl2pPr>
            <a:lvl3pPr marL="1143000" indent="-228600" defTabSz="930275" eaLnBrk="0" hangingPunct="0">
              <a:defRPr>
                <a:solidFill>
                  <a:schemeClr val="tx1"/>
                </a:solidFill>
                <a:latin typeface="Cambria" pitchFamily="18" charset="0"/>
                <a:cs typeface="Arial" pitchFamily="34" charset="0"/>
              </a:defRPr>
            </a:lvl3pPr>
            <a:lvl4pPr marL="1600200" indent="-228600" defTabSz="930275" eaLnBrk="0" hangingPunct="0">
              <a:defRPr>
                <a:solidFill>
                  <a:schemeClr val="tx1"/>
                </a:solidFill>
                <a:latin typeface="Cambria" pitchFamily="18" charset="0"/>
                <a:cs typeface="Arial" pitchFamily="34" charset="0"/>
              </a:defRPr>
            </a:lvl4pPr>
            <a:lvl5pPr marL="2057400" indent="-228600" defTabSz="930275" eaLnBrk="0" hangingPunct="0">
              <a:defRPr>
                <a:solidFill>
                  <a:schemeClr val="tx1"/>
                </a:solidFill>
                <a:latin typeface="Cambria" pitchFamily="18" charset="0"/>
                <a:cs typeface="Arial" pitchFamily="34" charset="0"/>
              </a:defRPr>
            </a:lvl5pPr>
            <a:lvl6pPr marL="2514600" indent="-228600" defTabSz="930275"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defTabSz="930275"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defTabSz="930275"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defTabSz="930275" eaLnBrk="0" fontAlgn="base" hangingPunct="0">
              <a:spcBef>
                <a:spcPct val="0"/>
              </a:spcBef>
              <a:spcAft>
                <a:spcPct val="0"/>
              </a:spcAft>
              <a:defRPr>
                <a:solidFill>
                  <a:schemeClr val="tx1"/>
                </a:solidFill>
                <a:latin typeface="Cambria" pitchFamily="18" charset="0"/>
                <a:cs typeface="Arial" pitchFamily="34" charset="0"/>
              </a:defRPr>
            </a:lvl9pPr>
          </a:lstStyle>
          <a:p>
            <a:pPr algn="r" eaLnBrk="1" fontAlgn="base" hangingPunct="1">
              <a:spcBef>
                <a:spcPct val="0"/>
              </a:spcBef>
              <a:spcAft>
                <a:spcPct val="0"/>
              </a:spcAft>
            </a:pPr>
            <a:fld id="{4ACFFDA5-8EED-471D-BB91-60FEBD6AE958}" type="slidenum">
              <a:rPr lang="en-US" sz="1200">
                <a:solidFill>
                  <a:prstClr val="black"/>
                </a:solidFill>
                <a:latin typeface="Calibri" pitchFamily="34" charset="0"/>
              </a:rPr>
              <a:pPr algn="r" eaLnBrk="1" fontAlgn="base" hangingPunct="1">
                <a:spcBef>
                  <a:spcPct val="0"/>
                </a:spcBef>
                <a:spcAft>
                  <a:spcPct val="0"/>
                </a:spcAft>
              </a:pPr>
              <a:t>2</a:t>
            </a:fld>
            <a:endParaRPr lang="en-US" sz="1200">
              <a:solidFill>
                <a:prstClr val="black"/>
              </a:solidFill>
              <a:latin typeface="Calibri" pitchFamily="34" charset="0"/>
            </a:endParaRPr>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Ed</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1444"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1445"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1446"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1447"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2469"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2470"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2471"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3493"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3494"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3495"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4516"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4517"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4518"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4519"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5541"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5542"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5543"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6565"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6566"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6567"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Remember that all analogies can</a:t>
            </a:r>
            <a:r>
              <a:rPr lang="en-US" baseline="0" dirty="0" smtClean="0"/>
              <a:t> lead to misinterpretation</a:t>
            </a:r>
            <a:endParaRPr lang="en-US" dirty="0"/>
          </a:p>
        </p:txBody>
      </p:sp>
      <p:sp>
        <p:nvSpPr>
          <p:cNvPr id="4" name="Slide Number Placeholder 3"/>
          <p:cNvSpPr>
            <a:spLocks noGrp="1"/>
          </p:cNvSpPr>
          <p:nvPr>
            <p:ph type="sldNum" sz="quarter" idx="10"/>
          </p:nvPr>
        </p:nvSpPr>
        <p:spPr/>
        <p:txBody>
          <a:bodyPr/>
          <a:lstStyle/>
          <a:p>
            <a:fld id="{2160E92A-9400-4A04-9CEC-DFC204B640C9}" type="slidenum">
              <a:rPr lang="en-US" smtClean="0"/>
              <a:t>52</a:t>
            </a:fld>
            <a:endParaRPr lang="en-US"/>
          </a:p>
        </p:txBody>
      </p:sp>
    </p:spTree>
    <p:extLst>
      <p:ext uri="{BB962C8B-B14F-4D97-AF65-F5344CB8AC3E}">
        <p14:creationId xmlns:p14="http://schemas.microsoft.com/office/powerpoint/2010/main" val="14706468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99EBC1-71C0-4432-90FB-3CBB8BC0A4D0}" type="slidenum">
              <a:rPr lang="en-US"/>
              <a:pPr/>
              <a:t>53</a:t>
            </a:fld>
            <a:endParaRPr lang="en-US"/>
          </a:p>
        </p:txBody>
      </p:sp>
      <p:sp>
        <p:nvSpPr>
          <p:cNvPr id="60418" name="Rectangle 1"/>
          <p:cNvSpPr>
            <a:spLocks noGrp="1" noRot="1" noChangeAspect="1" noChangeArrowheads="1" noTextEdit="1"/>
          </p:cNvSpPr>
          <p:nvPr>
            <p:ph type="sldImg"/>
          </p:nvPr>
        </p:nvSpPr>
        <p:spPr>
          <a:ln/>
        </p:spPr>
      </p:sp>
      <p:sp>
        <p:nvSpPr>
          <p:cNvPr id="60419" name="Rectangle 2"/>
          <p:cNvSpPr>
            <a:spLocks noGrp="1" noChangeArrowheads="1"/>
          </p:cNvSpPr>
          <p:nvPr>
            <p:ph type="body" idx="1"/>
          </p:nvPr>
        </p:nvSpPr>
        <p:spPr>
          <a:xfrm>
            <a:off x="914400" y="4343400"/>
            <a:ext cx="5029200" cy="4114800"/>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rnd">
                <a:solidFill>
                  <a:srgbClr val="000000"/>
                </a:solidFill>
                <a:round/>
                <a:headEnd/>
                <a:tailEnd/>
              </a14:hiddenLine>
            </a:ext>
          </a:extLst>
        </p:spPr>
        <p:txBody>
          <a:bodyPr/>
          <a:lstStyle/>
          <a:p>
            <a:pPr defTabSz="455613"/>
            <a:r>
              <a:rPr lang="en-US"/>
              <a:t>Need a rewrite here.  These are not the ones in the final versions.</a:t>
            </a:r>
          </a:p>
          <a:p>
            <a:pPr defTabSz="455613"/>
            <a:r>
              <a:rPr lang="en-US"/>
              <a:t>Need to discuss the science and engineering parts on 1 and 6</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160E92A-9400-4A04-9CEC-DFC204B640C9}" type="slidenum">
              <a:rPr lang="en-US" smtClean="0"/>
              <a:t>54</a:t>
            </a:fld>
            <a:endParaRPr lang="en-US"/>
          </a:p>
        </p:txBody>
      </p:sp>
    </p:spTree>
    <p:extLst>
      <p:ext uri="{BB962C8B-B14F-4D97-AF65-F5344CB8AC3E}">
        <p14:creationId xmlns:p14="http://schemas.microsoft.com/office/powerpoint/2010/main" val="42222777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p:spPr>
        <p:txBody>
          <a:bodyPr/>
          <a:lstStyle/>
          <a:p>
            <a:endParaRPr lang="en-US" smtClean="0">
              <a:cs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txBox="1">
            <a:spLocks noGrp="1" noChangeArrowheads="1"/>
          </p:cNvSpPr>
          <p:nvPr/>
        </p:nvSpPr>
        <p:spPr bwMode="auto">
          <a:xfrm>
            <a:off x="3884852" y="8685862"/>
            <a:ext cx="2971593" cy="45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1" tIns="45716" rIns="91431" bIns="45716" anchor="b"/>
          <a:lstStyle>
            <a:lvl1pPr defTabSz="930275" eaLnBrk="0" hangingPunct="0">
              <a:defRPr>
                <a:solidFill>
                  <a:schemeClr val="tx1"/>
                </a:solidFill>
                <a:latin typeface="Cambria" pitchFamily="18" charset="0"/>
                <a:cs typeface="Arial" pitchFamily="34" charset="0"/>
              </a:defRPr>
            </a:lvl1pPr>
            <a:lvl2pPr marL="742950" indent="-285750" defTabSz="930275" eaLnBrk="0" hangingPunct="0">
              <a:defRPr>
                <a:solidFill>
                  <a:schemeClr val="tx1"/>
                </a:solidFill>
                <a:latin typeface="Cambria" pitchFamily="18" charset="0"/>
                <a:cs typeface="Arial" pitchFamily="34" charset="0"/>
              </a:defRPr>
            </a:lvl2pPr>
            <a:lvl3pPr marL="1143000" indent="-228600" defTabSz="930275" eaLnBrk="0" hangingPunct="0">
              <a:defRPr>
                <a:solidFill>
                  <a:schemeClr val="tx1"/>
                </a:solidFill>
                <a:latin typeface="Cambria" pitchFamily="18" charset="0"/>
                <a:cs typeface="Arial" pitchFamily="34" charset="0"/>
              </a:defRPr>
            </a:lvl3pPr>
            <a:lvl4pPr marL="1600200" indent="-228600" defTabSz="930275" eaLnBrk="0" hangingPunct="0">
              <a:defRPr>
                <a:solidFill>
                  <a:schemeClr val="tx1"/>
                </a:solidFill>
                <a:latin typeface="Cambria" pitchFamily="18" charset="0"/>
                <a:cs typeface="Arial" pitchFamily="34" charset="0"/>
              </a:defRPr>
            </a:lvl4pPr>
            <a:lvl5pPr marL="2057400" indent="-228600" defTabSz="930275" eaLnBrk="0" hangingPunct="0">
              <a:defRPr>
                <a:solidFill>
                  <a:schemeClr val="tx1"/>
                </a:solidFill>
                <a:latin typeface="Cambria" pitchFamily="18" charset="0"/>
                <a:cs typeface="Arial" pitchFamily="34" charset="0"/>
              </a:defRPr>
            </a:lvl5pPr>
            <a:lvl6pPr marL="2514600" indent="-228600" defTabSz="930275"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defTabSz="930275"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defTabSz="930275"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defTabSz="930275" eaLnBrk="0" fontAlgn="base" hangingPunct="0">
              <a:spcBef>
                <a:spcPct val="0"/>
              </a:spcBef>
              <a:spcAft>
                <a:spcPct val="0"/>
              </a:spcAft>
              <a:defRPr>
                <a:solidFill>
                  <a:schemeClr val="tx1"/>
                </a:solidFill>
                <a:latin typeface="Cambria" pitchFamily="18" charset="0"/>
                <a:cs typeface="Arial" pitchFamily="34" charset="0"/>
              </a:defRPr>
            </a:lvl9pPr>
          </a:lstStyle>
          <a:p>
            <a:pPr algn="r" eaLnBrk="1" fontAlgn="base" hangingPunct="1">
              <a:spcBef>
                <a:spcPct val="0"/>
              </a:spcBef>
              <a:spcAft>
                <a:spcPct val="0"/>
              </a:spcAft>
            </a:pPr>
            <a:fld id="{F5248A69-A1E6-4F2B-9851-9FEAF18244ED}" type="slidenum">
              <a:rPr lang="en-US" sz="1200">
                <a:solidFill>
                  <a:prstClr val="black"/>
                </a:solidFill>
                <a:latin typeface="Calibri" pitchFamily="34" charset="0"/>
              </a:rPr>
              <a:pPr algn="r" eaLnBrk="1" fontAlgn="base" hangingPunct="1">
                <a:spcBef>
                  <a:spcPct val="0"/>
                </a:spcBef>
                <a:spcAft>
                  <a:spcPct val="0"/>
                </a:spcAft>
              </a:pPr>
              <a:t>3</a:t>
            </a:fld>
            <a:endParaRPr lang="en-US" sz="1200">
              <a:solidFill>
                <a:prstClr val="black"/>
              </a:solidFill>
              <a:latin typeface="Calibri" pitchFamily="34" charset="0"/>
            </a:endParaRPr>
          </a:p>
        </p:txBody>
      </p:sp>
      <p:sp>
        <p:nvSpPr>
          <p:cNvPr id="8806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smtClean="0"/>
              <a:t>Need poster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a:xfrm>
            <a:off x="1308100" y="279400"/>
            <a:ext cx="4152900" cy="3116263"/>
          </a:xfrm>
          <a:ln/>
        </p:spPr>
      </p:sp>
      <p:sp>
        <p:nvSpPr>
          <p:cNvPr id="106499" name="Notes Placeholder 2"/>
          <p:cNvSpPr>
            <a:spLocks noGrp="1"/>
          </p:cNvSpPr>
          <p:nvPr>
            <p:ph type="body" idx="1"/>
          </p:nvPr>
        </p:nvSpPr>
        <p:spPr>
          <a:xfrm>
            <a:off x="621623" y="3522562"/>
            <a:ext cx="5523294" cy="5184822"/>
          </a:xfrm>
          <a:noFill/>
        </p:spPr>
        <p:txBody>
          <a:bodyPr lIns="91430" tIns="45715" rIns="91430" bIns="45715"/>
          <a:lstStyle/>
          <a:p>
            <a:pPr>
              <a:spcBef>
                <a:spcPct val="0"/>
              </a:spcBef>
            </a:pPr>
            <a:r>
              <a:rPr lang="en-US" b="1" smtClean="0">
                <a:latin typeface="Arial Narrow" pitchFamily="34" charset="0"/>
                <a:ea typeface="MS PGothic" pitchFamily="34" charset="-128"/>
                <a:cs typeface="Arial Narrow" pitchFamily="34" charset="0"/>
              </a:rPr>
              <a:t>TIME: </a:t>
            </a:r>
            <a:r>
              <a:rPr lang="en-US" smtClean="0">
                <a:latin typeface="Arial Narrow" pitchFamily="34" charset="0"/>
                <a:ea typeface="MS PGothic" pitchFamily="34" charset="-128"/>
                <a:cs typeface="Arial Narrow" pitchFamily="34" charset="0"/>
              </a:rPr>
              <a:t>1 minute (for Slide 19)</a:t>
            </a:r>
          </a:p>
          <a:p>
            <a:pPr>
              <a:spcBef>
                <a:spcPct val="0"/>
              </a:spcBef>
            </a:pPr>
            <a:r>
              <a:rPr lang="en-US" b="1" smtClean="0">
                <a:latin typeface="Arial Narrow" pitchFamily="34" charset="0"/>
                <a:ea typeface="MS PGothic" pitchFamily="34" charset="-128"/>
                <a:cs typeface="Arial Narrow" pitchFamily="34" charset="0"/>
              </a:rPr>
              <a:t>INTENT: </a:t>
            </a:r>
            <a:r>
              <a:rPr lang="en-US" smtClean="0">
                <a:latin typeface="Arial Narrow" pitchFamily="34" charset="0"/>
                <a:ea typeface="MS PGothic" pitchFamily="34" charset="-128"/>
                <a:cs typeface="Arial Narrow" pitchFamily="34" charset="0"/>
              </a:rPr>
              <a:t>To explore the progression of standards across the grade levels</a:t>
            </a:r>
          </a:p>
          <a:p>
            <a:pPr>
              <a:spcBef>
                <a:spcPct val="0"/>
              </a:spcBef>
            </a:pPr>
            <a:r>
              <a:rPr lang="en-US" smtClean="0">
                <a:latin typeface="Arial Narrow" pitchFamily="34" charset="0"/>
                <a:ea typeface="MS PGothic" pitchFamily="34" charset="-128"/>
                <a:cs typeface="Arial Narrow" pitchFamily="34" charset="0"/>
              </a:rPr>
              <a:t>___________________________________________________________________________________</a:t>
            </a:r>
          </a:p>
          <a:p>
            <a:pPr>
              <a:spcBef>
                <a:spcPct val="0"/>
              </a:spcBef>
            </a:pPr>
            <a:r>
              <a:rPr lang="en-US" smtClean="0">
                <a:latin typeface="Arial Narrow" pitchFamily="34" charset="0"/>
                <a:ea typeface="MS PGothic" pitchFamily="34" charset="-128"/>
                <a:cs typeface="Arial Narrow" pitchFamily="34" charset="0"/>
              </a:rPr>
              <a:t>We will begin with a look at progression of place value standards within the Number and Operations: Base Ten domain.  </a:t>
            </a:r>
          </a:p>
          <a:p>
            <a:pPr>
              <a:spcBef>
                <a:spcPct val="0"/>
              </a:spcBef>
            </a:pPr>
            <a:r>
              <a:rPr lang="en-US" smtClean="0">
                <a:latin typeface="Arial Narrow" pitchFamily="34" charset="0"/>
                <a:ea typeface="MS PGothic" pitchFamily="34" charset="-128"/>
                <a:cs typeface="Arial Narrow" pitchFamily="34" charset="0"/>
              </a:rPr>
              <a:t>Then, we will look at a progression of standards within the Number and Operations: Fractions domain.  </a:t>
            </a:r>
          </a:p>
          <a:p>
            <a:pPr>
              <a:spcBef>
                <a:spcPct val="0"/>
              </a:spcBef>
            </a:pPr>
            <a:r>
              <a:rPr lang="en-US" smtClean="0">
                <a:latin typeface="Arial Narrow" pitchFamily="34" charset="0"/>
                <a:ea typeface="MS PGothic" pitchFamily="34" charset="-128"/>
                <a:cs typeface="Arial Narrow" pitchFamily="34" charset="0"/>
              </a:rPr>
              <a:t>Finally, we</a:t>
            </a:r>
            <a:r>
              <a:rPr lang="ja-JP" altLang="en-US" smtClean="0">
                <a:latin typeface="Arial Narrow" pitchFamily="34" charset="0"/>
                <a:cs typeface="Arial Narrow" pitchFamily="34" charset="0"/>
              </a:rPr>
              <a:t>’</a:t>
            </a:r>
            <a:r>
              <a:rPr lang="en-US" altLang="ja-JP" smtClean="0">
                <a:latin typeface="Arial Narrow" pitchFamily="34" charset="0"/>
                <a:cs typeface="Arial Narrow" pitchFamily="34" charset="0"/>
              </a:rPr>
              <a:t>ll look at how the standards in these two domains lay the foundation for the standards in the Number System domain.</a:t>
            </a:r>
          </a:p>
          <a:p>
            <a:pPr>
              <a:spcBef>
                <a:spcPct val="0"/>
              </a:spcBef>
            </a:pPr>
            <a:endParaRPr lang="en-US" smtClean="0">
              <a:latin typeface="Arial Narrow" pitchFamily="34" charset="0"/>
              <a:ea typeface="MS PGothic" pitchFamily="34" charset="-128"/>
              <a:cs typeface="Arial Narrow" pitchFamily="34" charset="0"/>
            </a:endParaRPr>
          </a:p>
        </p:txBody>
      </p:sp>
      <p:sp>
        <p:nvSpPr>
          <p:cNvPr id="106500" name="Footer Placeholder 5"/>
          <p:cNvSpPr txBox="1">
            <a:spLocks noGrp="1"/>
          </p:cNvSpPr>
          <p:nvPr/>
        </p:nvSpPr>
        <p:spPr bwMode="auto">
          <a:xfrm>
            <a:off x="0" y="8685552"/>
            <a:ext cx="2971697" cy="4568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nchor="b"/>
          <a:lstStyle>
            <a:lvl1pPr defTabSz="952500" eaLnBrk="0" hangingPunct="0">
              <a:defRPr>
                <a:solidFill>
                  <a:schemeClr val="tx1"/>
                </a:solidFill>
                <a:latin typeface="Arial" pitchFamily="34" charset="0"/>
              </a:defRPr>
            </a:lvl1pPr>
            <a:lvl2pPr marL="742950" indent="-285750" defTabSz="952500" eaLnBrk="0" hangingPunct="0">
              <a:defRPr>
                <a:solidFill>
                  <a:schemeClr val="tx1"/>
                </a:solidFill>
                <a:latin typeface="Arial" pitchFamily="34" charset="0"/>
              </a:defRPr>
            </a:lvl2pPr>
            <a:lvl3pPr marL="1143000" indent="-228600" defTabSz="952500" eaLnBrk="0" hangingPunct="0">
              <a:defRPr>
                <a:solidFill>
                  <a:schemeClr val="tx1"/>
                </a:solidFill>
                <a:latin typeface="Arial" pitchFamily="34" charset="0"/>
              </a:defRPr>
            </a:lvl3pPr>
            <a:lvl4pPr marL="1600200" indent="-228600" defTabSz="952500" eaLnBrk="0" hangingPunct="0">
              <a:defRPr>
                <a:solidFill>
                  <a:schemeClr val="tx1"/>
                </a:solidFill>
                <a:latin typeface="Arial" pitchFamily="34" charset="0"/>
              </a:defRPr>
            </a:lvl4pPr>
            <a:lvl5pPr marL="2057400" indent="-228600" defTabSz="952500" eaLnBrk="0" hangingPunct="0">
              <a:defRPr>
                <a:solidFill>
                  <a:schemeClr val="tx1"/>
                </a:solidFill>
                <a:latin typeface="Arial" pitchFamily="34" charset="0"/>
              </a:defRPr>
            </a:lvl5pPr>
            <a:lvl6pPr marL="2514600" indent="-228600" defTabSz="952500" eaLnBrk="0" fontAlgn="base" hangingPunct="0">
              <a:spcBef>
                <a:spcPct val="0"/>
              </a:spcBef>
              <a:spcAft>
                <a:spcPct val="0"/>
              </a:spcAft>
              <a:defRPr>
                <a:solidFill>
                  <a:schemeClr val="tx1"/>
                </a:solidFill>
                <a:latin typeface="Arial" pitchFamily="34" charset="0"/>
              </a:defRPr>
            </a:lvl6pPr>
            <a:lvl7pPr marL="2971800" indent="-228600" defTabSz="952500" eaLnBrk="0" fontAlgn="base" hangingPunct="0">
              <a:spcBef>
                <a:spcPct val="0"/>
              </a:spcBef>
              <a:spcAft>
                <a:spcPct val="0"/>
              </a:spcAft>
              <a:defRPr>
                <a:solidFill>
                  <a:schemeClr val="tx1"/>
                </a:solidFill>
                <a:latin typeface="Arial" pitchFamily="34" charset="0"/>
              </a:defRPr>
            </a:lvl7pPr>
            <a:lvl8pPr marL="3429000" indent="-228600" defTabSz="952500" eaLnBrk="0" fontAlgn="base" hangingPunct="0">
              <a:spcBef>
                <a:spcPct val="0"/>
              </a:spcBef>
              <a:spcAft>
                <a:spcPct val="0"/>
              </a:spcAft>
              <a:defRPr>
                <a:solidFill>
                  <a:schemeClr val="tx1"/>
                </a:solidFill>
                <a:latin typeface="Arial" pitchFamily="34" charset="0"/>
              </a:defRPr>
            </a:lvl8pPr>
            <a:lvl9pPr marL="3886200" indent="-228600" defTabSz="952500" eaLnBrk="0" fontAlgn="base" hangingPunct="0">
              <a:spcBef>
                <a:spcPct val="0"/>
              </a:spcBef>
              <a:spcAft>
                <a:spcPct val="0"/>
              </a:spcAft>
              <a:defRPr>
                <a:solidFill>
                  <a:schemeClr val="tx1"/>
                </a:solidFill>
                <a:latin typeface="Arial" pitchFamily="34" charset="0"/>
              </a:defRPr>
            </a:lvl9pPr>
          </a:lstStyle>
          <a:p>
            <a:pPr eaLnBrk="1" hangingPunct="1"/>
            <a:r>
              <a:rPr lang="en-US" sz="1200">
                <a:solidFill>
                  <a:srgbClr val="000000"/>
                </a:solidFill>
                <a:latin typeface="Arial Narrow" pitchFamily="34" charset="0"/>
                <a:ea typeface="MS PGothic" pitchFamily="34" charset="-128"/>
              </a:rPr>
              <a:t>California</a:t>
            </a:r>
            <a:r>
              <a:rPr lang="ja-JP" altLang="en-US" sz="1200">
                <a:solidFill>
                  <a:srgbClr val="000000"/>
                </a:solidFill>
                <a:latin typeface="Arial Narrow" pitchFamily="34" charset="0"/>
              </a:rPr>
              <a:t>’</a:t>
            </a:r>
            <a:r>
              <a:rPr lang="en-US" altLang="ja-JP" sz="1200">
                <a:solidFill>
                  <a:srgbClr val="000000"/>
                </a:solidFill>
                <a:latin typeface="Arial Narrow" pitchFamily="34" charset="0"/>
              </a:rPr>
              <a:t>s Common Core State Standards: Toolkit  |  Content and Curriculum, K-8  |  Mathematics  </a:t>
            </a:r>
            <a:endParaRPr lang="en-US" sz="1200">
              <a:solidFill>
                <a:srgbClr val="000000"/>
              </a:solidFill>
              <a:latin typeface="Arial Narrow" pitchFamily="34" charset="0"/>
              <a:ea typeface="MS PGothic"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53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fld id="{203F71B1-BD5B-4430-9591-23A254B0F6C6}" type="slidenum">
              <a:rPr lang="en-US" smtClean="0">
                <a:latin typeface="Tahoma" pitchFamily="34" charset="0"/>
              </a:rPr>
              <a:pPr fontAlgn="base">
                <a:spcBef>
                  <a:spcPct val="0"/>
                </a:spcBef>
                <a:spcAft>
                  <a:spcPct val="0"/>
                </a:spcAft>
                <a:defRPr/>
              </a:pPr>
              <a:t>28</a:t>
            </a:fld>
            <a:endParaRPr lang="en-US" smtClean="0">
              <a:latin typeface="Tahom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6324"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6325"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56326"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6327"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7348"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7349"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57350"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7351"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8373"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58374"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8375"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9396"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9397"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59398"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59399"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0420" name="Header Placeholder 3"/>
          <p:cNvSpPr>
            <a:spLocks noGrp="1"/>
          </p:cNvSpPr>
          <p:nvPr>
            <p:ph type="hdr" sz="quarter"/>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0421" name="Date Placeholder 4"/>
          <p:cNvSpPr>
            <a:spLocks noGrp="1"/>
          </p:cNvSpPr>
          <p:nvPr>
            <p:ph type="dt" sz="quarter"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07/16/96</a:t>
            </a:r>
          </a:p>
        </p:txBody>
      </p:sp>
      <p:sp>
        <p:nvSpPr>
          <p:cNvPr id="60422" name="Footer Placeholder 5"/>
          <p:cNvSpPr>
            <a:spLocks noGrp="1"/>
          </p:cNvSpPr>
          <p:nvPr>
            <p:ph type="ftr" sz="quarter" idx="4"/>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
        <p:nvSpPr>
          <p:cNvPr id="60423" name="Slide Number Placeholder 6"/>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912715">
              <a:defRPr>
                <a:solidFill>
                  <a:schemeClr val="tx1"/>
                </a:solidFill>
                <a:latin typeface="Cambria" pitchFamily="18" charset="0"/>
              </a:defRPr>
            </a:lvl1pPr>
            <a:lvl2pPr marL="730171" indent="-280835" defTabSz="912715">
              <a:defRPr>
                <a:solidFill>
                  <a:schemeClr val="tx1"/>
                </a:solidFill>
                <a:latin typeface="Cambria" pitchFamily="18" charset="0"/>
              </a:defRPr>
            </a:lvl2pPr>
            <a:lvl3pPr marL="1123340" indent="-224668" defTabSz="912715">
              <a:defRPr>
                <a:solidFill>
                  <a:schemeClr val="tx1"/>
                </a:solidFill>
                <a:latin typeface="Cambria" pitchFamily="18" charset="0"/>
              </a:defRPr>
            </a:lvl3pPr>
            <a:lvl4pPr marL="1572677" indent="-224668" defTabSz="912715">
              <a:defRPr>
                <a:solidFill>
                  <a:schemeClr val="tx1"/>
                </a:solidFill>
                <a:latin typeface="Cambria" pitchFamily="18" charset="0"/>
              </a:defRPr>
            </a:lvl4pPr>
            <a:lvl5pPr marL="2022013" indent="-224668" defTabSz="912715">
              <a:defRPr>
                <a:solidFill>
                  <a:schemeClr val="tx1"/>
                </a:solidFill>
                <a:latin typeface="Cambria" pitchFamily="18" charset="0"/>
              </a:defRPr>
            </a:lvl5pPr>
            <a:lvl6pPr marL="2471349" indent="-224668" defTabSz="912715" fontAlgn="base">
              <a:spcBef>
                <a:spcPct val="0"/>
              </a:spcBef>
              <a:spcAft>
                <a:spcPct val="0"/>
              </a:spcAft>
              <a:defRPr>
                <a:solidFill>
                  <a:schemeClr val="tx1"/>
                </a:solidFill>
                <a:latin typeface="Cambria" pitchFamily="18" charset="0"/>
              </a:defRPr>
            </a:lvl6pPr>
            <a:lvl7pPr marL="2920685" indent="-224668" defTabSz="912715" fontAlgn="base">
              <a:spcBef>
                <a:spcPct val="0"/>
              </a:spcBef>
              <a:spcAft>
                <a:spcPct val="0"/>
              </a:spcAft>
              <a:defRPr>
                <a:solidFill>
                  <a:schemeClr val="tx1"/>
                </a:solidFill>
                <a:latin typeface="Cambria" pitchFamily="18" charset="0"/>
              </a:defRPr>
            </a:lvl7pPr>
            <a:lvl8pPr marL="3370021" indent="-224668" defTabSz="912715" fontAlgn="base">
              <a:spcBef>
                <a:spcPct val="0"/>
              </a:spcBef>
              <a:spcAft>
                <a:spcPct val="0"/>
              </a:spcAft>
              <a:defRPr>
                <a:solidFill>
                  <a:schemeClr val="tx1"/>
                </a:solidFill>
                <a:latin typeface="Cambria" pitchFamily="18" charset="0"/>
              </a:defRPr>
            </a:lvl8pPr>
            <a:lvl9pPr marL="3819357" indent="-224668" defTabSz="912715" fontAlgn="base">
              <a:spcBef>
                <a:spcPct val="0"/>
              </a:spcBef>
              <a:spcAft>
                <a:spcPct val="0"/>
              </a:spcAft>
              <a:defRPr>
                <a:solidFill>
                  <a:schemeClr val="tx1"/>
                </a:solidFill>
                <a:latin typeface="Cambria" pitchFamily="18" charset="0"/>
              </a:defRPr>
            </a:lvl9pPr>
          </a:lstStyle>
          <a:p>
            <a:pPr fontAlgn="base">
              <a:spcBef>
                <a:spcPct val="0"/>
              </a:spcBef>
              <a:spcAft>
                <a:spcPct val="0"/>
              </a:spcAft>
              <a:defRPr/>
            </a:pPr>
            <a:r>
              <a:rPr lang="en-US" smtClean="0">
                <a:latin typeface="Tahoma" pitchFamily="34"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C:\Users\jnsch\Desktop\O14ThemesHandoffs\WorkingFiles\FinalHanoff\Sketchbook\Cover.jpg"/>
          <p:cNvPicPr>
            <a:picLocks noChangeAspect="1" noChangeArrowheads="1"/>
          </p:cNvPicPr>
          <p:nvPr/>
        </p:nvPicPr>
        <p:blipFill>
          <a:blip r:embed="rId2">
            <a:duotone>
              <a:prstClr val="black"/>
              <a:schemeClr val="tx2">
                <a:tint val="45000"/>
                <a:satMod val="400000"/>
              </a:schemeClr>
            </a:duotone>
            <a:lum bright="2000"/>
          </a:blip>
          <a:srcRect/>
          <a:stretch>
            <a:fillRect/>
          </a:stretch>
        </p:blipFill>
        <p:spPr bwMode="auto">
          <a:xfrm>
            <a:off x="0" y="0"/>
            <a:ext cx="9144000" cy="6858000"/>
          </a:xfrm>
          <a:prstGeom prst="rect">
            <a:avLst/>
          </a:prstGeom>
          <a:noFill/>
        </p:spPr>
      </p:pic>
      <p:grpSp>
        <p:nvGrpSpPr>
          <p:cNvPr id="5" name="Group 8"/>
          <p:cNvGrpSpPr>
            <a:grpSpLocks/>
          </p:cNvGrpSpPr>
          <p:nvPr/>
        </p:nvGrpSpPr>
        <p:grpSpPr bwMode="auto">
          <a:xfrm rot="-1066324">
            <a:off x="617538" y="3922713"/>
            <a:ext cx="2509837" cy="2527300"/>
            <a:chOff x="494947" y="417279"/>
            <a:chExt cx="2417578" cy="2421351"/>
          </a:xfrm>
        </p:grpSpPr>
        <p:sp>
          <p:nvSpPr>
            <p:cNvPr id="6" name="Freeform 5"/>
            <p:cNvSpPr/>
            <p:nvPr/>
          </p:nvSpPr>
          <p:spPr>
            <a:xfrm>
              <a:off x="494947" y="494484"/>
              <a:ext cx="2328384" cy="2344146"/>
            </a:xfrm>
            <a:custGeom>
              <a:avLst/>
              <a:gdLst>
                <a:gd name="connsiteX0" fmla="*/ 94077 w 2328384"/>
                <a:gd name="connsiteY0" fmla="*/ 0 h 2344146"/>
                <a:gd name="connsiteX1" fmla="*/ 0 w 2328384"/>
                <a:gd name="connsiteY1" fmla="*/ 2344146 h 2344146"/>
                <a:gd name="connsiteX2" fmla="*/ 2328384 w 2328384"/>
                <a:gd name="connsiteY2" fmla="*/ 2250067 h 2344146"/>
                <a:gd name="connsiteX3" fmla="*/ 94077 w 2328384"/>
                <a:gd name="connsiteY3" fmla="*/ 0 h 2344146"/>
              </a:gdLst>
              <a:ahLst/>
              <a:cxnLst>
                <a:cxn ang="0">
                  <a:pos x="connsiteX0" y="connsiteY0"/>
                </a:cxn>
                <a:cxn ang="0">
                  <a:pos x="connsiteX1" y="connsiteY1"/>
                </a:cxn>
                <a:cxn ang="0">
                  <a:pos x="connsiteX2" y="connsiteY2"/>
                </a:cxn>
                <a:cxn ang="0">
                  <a:pos x="connsiteX3" y="connsiteY3"/>
                </a:cxn>
              </a:cxnLst>
              <a:rect l="l" t="t" r="r" b="b"/>
              <a:pathLst>
                <a:path w="2328384" h="2344146">
                  <a:moveTo>
                    <a:pt x="94077" y="0"/>
                  </a:moveTo>
                  <a:lnTo>
                    <a:pt x="0" y="2344146"/>
                  </a:lnTo>
                  <a:lnTo>
                    <a:pt x="2328384" y="2250067"/>
                  </a:lnTo>
                  <a:lnTo>
                    <a:pt x="94077" y="0"/>
                  </a:lnTo>
                  <a:close/>
                </a:path>
              </a:pathLst>
            </a:custGeom>
            <a:gradFill flip="none" rotWithShape="1">
              <a:gsLst>
                <a:gs pos="0">
                  <a:srgbClr val="000100">
                    <a:alpha val="31000"/>
                  </a:srgbClr>
                </a:gs>
                <a:gs pos="49000">
                  <a:srgbClr val="FEFFFF">
                    <a:alpha val="0"/>
                  </a:srgbClr>
                </a:gs>
              </a:gsLst>
              <a:path path="circle">
                <a:fillToRect t="100000" r="100000"/>
              </a:path>
              <a:tileRect l="-100000" b="-100000"/>
            </a:gradFill>
            <a:ln>
              <a:noFill/>
            </a:ln>
            <a:effectLst>
              <a:outerShdw blurRad="50800" dist="12700" dir="5400000" rotWithShape="0">
                <a:srgbClr val="000000">
                  <a:alpha val="37000"/>
                </a:srgbClr>
              </a:outerShdw>
              <a:softEdge rad="38100"/>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sp>
          <p:nvSpPr>
            <p:cNvPr id="7" name="Rectangle 6"/>
            <p:cNvSpPr/>
            <p:nvPr/>
          </p:nvSpPr>
          <p:spPr>
            <a:xfrm>
              <a:off x="590646" y="417140"/>
              <a:ext cx="2321242" cy="2320968"/>
            </a:xfrm>
            <a:prstGeom prst="rect">
              <a:avLst/>
            </a:prstGeom>
            <a:gradFill flip="none" rotWithShape="1">
              <a:gsLst>
                <a:gs pos="0">
                  <a:srgbClr val="FAE148"/>
                </a:gs>
                <a:gs pos="100000">
                  <a:srgbClr val="FFEB63"/>
                </a:gs>
              </a:gsLst>
              <a:lin ang="16200000" scaled="0"/>
              <a:tileRect/>
            </a:gra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solidFill>
                  <a:prstClr val="white"/>
                </a:solidFill>
              </a:endParaRPr>
            </a:p>
          </p:txBody>
        </p:sp>
        <p:pic>
          <p:nvPicPr>
            <p:cNvPr id="8" name="Picture 11" descr="stickie-shado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4456" y="436040"/>
              <a:ext cx="404704" cy="46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 descr="stickie-shadow.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7932" y="2282410"/>
              <a:ext cx="404704" cy="46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 name="Picture 13" descr="TitleCard.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343346">
            <a:off x="2855913" y="2587625"/>
            <a:ext cx="5773737" cy="385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descr="coverBand.png"/>
          <p:cNvPicPr>
            <a:picLocks noChangeAspect="1"/>
          </p:cNvPicPr>
          <p:nvPr/>
        </p:nvPicPr>
        <p:blipFill>
          <a:blip r:embed="rId5"/>
          <a:stretch>
            <a:fillRect/>
          </a:stretch>
        </p:blipFill>
        <p:spPr>
          <a:xfrm>
            <a:off x="0" y="5880100"/>
            <a:ext cx="9144000" cy="330200"/>
          </a:xfrm>
          <a:prstGeom prst="rect">
            <a:avLst/>
          </a:prstGeom>
          <a:effectLst>
            <a:outerShdw blurRad="63500" dist="38100" dir="5400000" algn="t" rotWithShape="0">
              <a:prstClr val="black">
                <a:alpha val="59000"/>
              </a:prstClr>
            </a:outerShdw>
          </a:effectLst>
        </p:spPr>
      </p:pic>
      <p:sp>
        <p:nvSpPr>
          <p:cNvPr id="2" name="Title 1"/>
          <p:cNvSpPr>
            <a:spLocks noGrp="1"/>
          </p:cNvSpPr>
          <p:nvPr>
            <p:ph type="ctrTitle"/>
          </p:nvPr>
        </p:nvSpPr>
        <p:spPr>
          <a:xfrm rot="360000">
            <a:off x="3339809" y="3015792"/>
            <a:ext cx="4847038" cy="1599722"/>
          </a:xfrm>
        </p:spPr>
        <p:txBody>
          <a:bodyPr anchor="b"/>
          <a:lstStyle>
            <a:lvl1pPr>
              <a:defRPr sz="4800">
                <a:solidFill>
                  <a:srgbClr val="000100"/>
                </a:solidFill>
                <a:effectLst>
                  <a:outerShdw blurRad="63500" sx="102000" sy="102000" algn="ctr" rotWithShape="0">
                    <a:srgbClr val="FFFFFF">
                      <a:alpha val="40000"/>
                    </a:srgb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rot="360000">
            <a:off x="3200499" y="4766916"/>
            <a:ext cx="4836456" cy="1040845"/>
          </a:xfrm>
        </p:spPr>
        <p:txBody>
          <a:bodyPr>
            <a:normAutofit/>
          </a:bodyPr>
          <a:lstStyle>
            <a:lvl1pPr marL="0" indent="0" algn="ctr">
              <a:buNone/>
              <a:defRPr sz="1800">
                <a:solidFill>
                  <a:srgbClr val="0001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2" name="Date Placeholder 3"/>
          <p:cNvSpPr>
            <a:spLocks noGrp="1"/>
          </p:cNvSpPr>
          <p:nvPr>
            <p:ph type="dt" sz="half" idx="10"/>
          </p:nvPr>
        </p:nvSpPr>
        <p:spPr>
          <a:xfrm rot="20520000">
            <a:off x="963613" y="5060950"/>
            <a:ext cx="1968500" cy="534988"/>
          </a:xfrm>
        </p:spPr>
        <p:txBody>
          <a:bodyPr anchor="t"/>
          <a:lstStyle>
            <a:lvl1pPr algn="ctr">
              <a:defRPr sz="2200">
                <a:solidFill>
                  <a:schemeClr val="accent1"/>
                </a:solidFill>
              </a:defRPr>
            </a:lvl1pPr>
          </a:lstStyle>
          <a:p>
            <a:pPr>
              <a:defRPr/>
            </a:pPr>
            <a:fld id="{3F254464-D6ED-49A4-B58F-572240DDDDBB}" type="datetimeFigureOut">
              <a:rPr lang="en-US">
                <a:solidFill>
                  <a:srgbClr val="A63212"/>
                </a:solidFill>
              </a:rPr>
              <a:pPr>
                <a:defRPr/>
              </a:pPr>
              <a:t>2/28/2014</a:t>
            </a:fld>
            <a:endParaRPr lang="en-US">
              <a:solidFill>
                <a:srgbClr val="A63212"/>
              </a:solidFill>
            </a:endParaRPr>
          </a:p>
        </p:txBody>
      </p:sp>
      <p:sp>
        <p:nvSpPr>
          <p:cNvPr id="13" name="Footer Placeholder 4"/>
          <p:cNvSpPr>
            <a:spLocks noGrp="1"/>
          </p:cNvSpPr>
          <p:nvPr>
            <p:ph type="ftr" sz="quarter" idx="11"/>
          </p:nvPr>
        </p:nvSpPr>
        <p:spPr>
          <a:xfrm rot="20520000">
            <a:off x="647700" y="4135438"/>
            <a:ext cx="2085975" cy="835025"/>
          </a:xfrm>
        </p:spPr>
        <p:txBody>
          <a:bodyPr/>
          <a:lstStyle>
            <a:lvl1pPr algn="l">
              <a:defRPr sz="1600">
                <a:solidFill>
                  <a:schemeClr val="accent5">
                    <a:lumMod val="50000"/>
                  </a:schemeClr>
                </a:solidFill>
              </a:defRPr>
            </a:lvl1pPr>
          </a:lstStyle>
          <a:p>
            <a:pPr>
              <a:defRPr/>
            </a:pPr>
            <a:endParaRPr lang="en-US">
              <a:solidFill>
                <a:srgbClr val="4E66B2">
                  <a:lumMod val="50000"/>
                </a:srgbClr>
              </a:solidFill>
            </a:endParaRPr>
          </a:p>
        </p:txBody>
      </p:sp>
      <p:sp>
        <p:nvSpPr>
          <p:cNvPr id="14" name="Slide Number Placeholder 5"/>
          <p:cNvSpPr>
            <a:spLocks noGrp="1"/>
          </p:cNvSpPr>
          <p:nvPr>
            <p:ph type="sldNum" sz="quarter" idx="12"/>
          </p:nvPr>
        </p:nvSpPr>
        <p:spPr>
          <a:xfrm rot="20520000">
            <a:off x="1981200" y="5510213"/>
            <a:ext cx="738188" cy="425450"/>
          </a:xfrm>
        </p:spPr>
        <p:txBody>
          <a:bodyPr/>
          <a:lstStyle>
            <a:lvl1pPr algn="r">
              <a:defRPr>
                <a:solidFill>
                  <a:schemeClr val="accent1">
                    <a:lumMod val="75000"/>
                  </a:schemeClr>
                </a:solidFill>
              </a:defRPr>
            </a:lvl1pPr>
          </a:lstStyle>
          <a:p>
            <a:pPr>
              <a:defRPr/>
            </a:pPr>
            <a:fld id="{2ECA0000-C6C2-4FD3-8680-73C183EC0A63}" type="slidenum">
              <a:rPr lang="en-US">
                <a:solidFill>
                  <a:srgbClr val="A63212">
                    <a:lumMod val="75000"/>
                  </a:srgbClr>
                </a:solidFill>
              </a:rPr>
              <a:pPr>
                <a:defRPr/>
              </a:pPr>
              <a:t>‹#›</a:t>
            </a:fld>
            <a:endParaRPr lang="en-US">
              <a:solidFill>
                <a:srgbClr val="A63212">
                  <a:lumMod val="75000"/>
                </a:srgbClr>
              </a:solidFill>
            </a:endParaRPr>
          </a:p>
        </p:txBody>
      </p:sp>
    </p:spTree>
    <p:extLst>
      <p:ext uri="{BB962C8B-B14F-4D97-AF65-F5344CB8AC3E}">
        <p14:creationId xmlns:p14="http://schemas.microsoft.com/office/powerpoint/2010/main" val="1021239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285B772-E095-459F-81B9-58C9D3EA61EC}"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26824DB1-C884-487A-A898-6E1EC80C19BF}"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874457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50278"/>
            <a:ext cx="1963320" cy="546952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51280" y="838199"/>
            <a:ext cx="5907840" cy="518160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460E61E-BB0C-4CB6-8652-A0A5B7608C01}"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FA0A8883-08EE-4497-AED1-3A77BAC69E97}"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477329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481138"/>
            <a:ext cx="4038600" cy="452596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481138"/>
            <a:ext cx="4038600" cy="21859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819525"/>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9"/>
          <p:cNvSpPr>
            <a:spLocks noGrp="1"/>
          </p:cNvSpPr>
          <p:nvPr>
            <p:ph type="dt" sz="half" idx="10"/>
          </p:nvPr>
        </p:nvSpPr>
        <p:spPr/>
        <p:txBody>
          <a:bodyPr/>
          <a:lstStyle>
            <a:lvl1pPr>
              <a:defRPr/>
            </a:lvl1pPr>
          </a:lstStyle>
          <a:p>
            <a:pPr>
              <a:defRPr/>
            </a:pPr>
            <a:endParaRPr lang="en-US">
              <a:solidFill>
                <a:prstClr val="black">
                  <a:lumMod val="50000"/>
                  <a:lumOff val="50000"/>
                </a:prstClr>
              </a:solidFill>
            </a:endParaRPr>
          </a:p>
        </p:txBody>
      </p:sp>
      <p:sp>
        <p:nvSpPr>
          <p:cNvPr id="7" name="Footer Placeholder 21"/>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8" name="Slide Number Placeholder 17"/>
          <p:cNvSpPr>
            <a:spLocks noGrp="1"/>
          </p:cNvSpPr>
          <p:nvPr>
            <p:ph type="sldNum" sz="quarter" idx="12"/>
          </p:nvPr>
        </p:nvSpPr>
        <p:spPr/>
        <p:txBody>
          <a:bodyPr/>
          <a:lstStyle>
            <a:lvl1pPr>
              <a:defRPr/>
            </a:lvl1pPr>
          </a:lstStyle>
          <a:p>
            <a:pPr>
              <a:defRPr/>
            </a:pPr>
            <a:fld id="{940175FB-3944-43EB-88E0-AC7F43769B58}"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613395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50863" y="436563"/>
            <a:ext cx="8042275" cy="144303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838200" y="2038350"/>
            <a:ext cx="7467600" cy="3951288"/>
          </a:xfrm>
        </p:spPr>
        <p:txBody>
          <a:bodyPr/>
          <a:lstStyle/>
          <a:p>
            <a:pPr lvl="0"/>
            <a:endParaRPr lang="en-US" noProof="0"/>
          </a:p>
        </p:txBody>
      </p:sp>
      <p:sp>
        <p:nvSpPr>
          <p:cNvPr id="4" name="Date Placeholder 3"/>
          <p:cNvSpPr>
            <a:spLocks noGrp="1"/>
          </p:cNvSpPr>
          <p:nvPr>
            <p:ph type="dt" sz="half" idx="10"/>
          </p:nvPr>
        </p:nvSpPr>
        <p:spPr/>
        <p:txBody>
          <a:bodyPr/>
          <a:lstStyle>
            <a:lvl1pPr>
              <a:defRPr/>
            </a:lvl1pPr>
          </a:lstStyle>
          <a:p>
            <a:pPr>
              <a:defRPr/>
            </a:pPr>
            <a:fld id="{23021EF8-8896-49DB-B40D-43C234062C12}"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6DF6D3C5-5028-4085-A437-182CA32CECBB}"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374120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DA0A4426-8BD4-4F39-9D43-039FFE1577ED}"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AE170942-1407-4E6A-9252-8B234BBDFCF1}"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999332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5"/>
            <a:ext cx="7372350" cy="1082675"/>
          </a:xfrm>
        </p:spPr>
        <p:txBody>
          <a:bodyPr/>
          <a:lstStyle/>
          <a:p>
            <a:r>
              <a:rPr lang="en-US"/>
              <a:t>Click to edit Master title style</a:t>
            </a:r>
          </a:p>
        </p:txBody>
      </p:sp>
      <p:sp>
        <p:nvSpPr>
          <p:cNvPr id="3" name="Text Placeholder 2"/>
          <p:cNvSpPr>
            <a:spLocks noGrp="1"/>
          </p:cNvSpPr>
          <p:nvPr>
            <p:ph type="body" sz="half" idx="1"/>
          </p:nvPr>
        </p:nvSpPr>
        <p:spPr>
          <a:xfrm>
            <a:off x="1143000" y="1828800"/>
            <a:ext cx="3371850" cy="3475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8800"/>
            <a:ext cx="3371850" cy="34750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EEC90701-5555-4BC6-8862-0E9BBE37671E}" type="datetimeFigureOut">
              <a:rPr lang="en-US"/>
              <a:pPr>
                <a:defRPr/>
              </a:pPr>
              <a:t>2/28/2014</a:t>
            </a:fld>
            <a:endParaRPr lang="en-US" dirty="0"/>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156CE4A-79BA-4AA0-BAAB-8FCEBE758433}" type="slidenum">
              <a:rPr lang="en-US"/>
              <a:pPr>
                <a:defRPr/>
              </a:pPr>
              <a:t>‹#›</a:t>
            </a:fld>
            <a:endParaRPr lang="en-US"/>
          </a:p>
        </p:txBody>
      </p:sp>
    </p:spTree>
    <p:extLst>
      <p:ext uri="{BB962C8B-B14F-4D97-AF65-F5344CB8AC3E}">
        <p14:creationId xmlns:p14="http://schemas.microsoft.com/office/powerpoint/2010/main" val="32679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64E673-9B93-43E1-81BF-DBC3DE1A4610}"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5EA20597-5E61-4A46-A7DC-A325D3C4CFB4}"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663652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1280" y="1497993"/>
            <a:ext cx="8041439" cy="2097259"/>
          </a:xfrm>
        </p:spPr>
        <p:txBody>
          <a:bodyPr anchor="b"/>
          <a:lstStyle>
            <a:lvl1pPr algn="ctr">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838199" y="3754402"/>
            <a:ext cx="7467601" cy="1500187"/>
          </a:xfrm>
        </p:spPr>
        <p:txBody>
          <a:bodyPr/>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34E2BF4-CF74-4490-87BE-11CA7C56FD37}"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12"/>
          </p:nvPr>
        </p:nvSpPr>
        <p:spPr/>
        <p:txBody>
          <a:bodyPr/>
          <a:lstStyle>
            <a:lvl1pPr>
              <a:defRPr/>
            </a:lvl1pPr>
          </a:lstStyle>
          <a:p>
            <a:pPr>
              <a:defRPr/>
            </a:pPr>
            <a:fld id="{7E1D43A2-55B0-453B-89D6-159F7DB12BB5}"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829325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1"/>
                </a:solidFill>
              </a:defRPr>
            </a:lvl1pPr>
          </a:lstStyle>
          <a:p>
            <a:r>
              <a:rPr lang="en-US" dirty="0" smtClean="0"/>
              <a:t>Click to edit Master title style</a:t>
            </a:r>
            <a:endParaRPr lang="en-US" dirty="0"/>
          </a:p>
        </p:txBody>
      </p:sp>
      <p:sp>
        <p:nvSpPr>
          <p:cNvPr id="9" name="Content Placeholder 8"/>
          <p:cNvSpPr>
            <a:spLocks noGrp="1"/>
          </p:cNvSpPr>
          <p:nvPr>
            <p:ph sz="quarter" idx="13"/>
          </p:nvPr>
        </p:nvSpPr>
        <p:spPr>
          <a:xfrm>
            <a:off x="841248" y="2039112"/>
            <a:ext cx="3657600" cy="3950208"/>
          </a:xfrm>
        </p:spPr>
        <p:txBody>
          <a:bodyPr/>
          <a:lstStyle>
            <a:lvl1pPr marL="228600" indent="-228600">
              <a:buFont typeface="Wingdings" pitchFamily="2" charset="2"/>
              <a:buChar char="Ø"/>
              <a:defRPr>
                <a:solidFill>
                  <a:schemeClr val="tx1"/>
                </a:solidFill>
              </a:defRPr>
            </a:lvl1pPr>
            <a:lvl2pPr marL="557213" indent="-228600">
              <a:buFont typeface="Wingdings" pitchFamily="2" charset="2"/>
              <a:buChar char="Ø"/>
              <a:defRPr>
                <a:solidFill>
                  <a:schemeClr val="tx1"/>
                </a:solidFill>
              </a:defRPr>
            </a:lvl2pPr>
            <a:lvl3pPr marL="822325" indent="-182563">
              <a:buFont typeface="Wingdings" pitchFamily="2" charset="2"/>
              <a:buChar char="Ø"/>
              <a:defRPr>
                <a:solidFill>
                  <a:schemeClr val="tx1"/>
                </a:solidFill>
              </a:defRPr>
            </a:lvl3pPr>
            <a:lvl4pPr marL="1096963" indent="-182563">
              <a:buFont typeface="Wingdings" pitchFamily="2" charset="2"/>
              <a:buChar char="Ø"/>
              <a:defRPr>
                <a:solidFill>
                  <a:schemeClr val="tx1"/>
                </a:solidFill>
              </a:defRPr>
            </a:lvl4pPr>
            <a:lvl5pPr marL="1416050" indent="-182563">
              <a:buFont typeface="Wingdings" pitchFamily="2" charset="2"/>
              <a:buChar char="Ø"/>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4"/>
          </p:nvPr>
        </p:nvSpPr>
        <p:spPr>
          <a:xfrm>
            <a:off x="4645152" y="2039112"/>
            <a:ext cx="3657600" cy="3950208"/>
          </a:xfrm>
        </p:spPr>
        <p:txBody>
          <a:bodyPr/>
          <a:lstStyle>
            <a:lvl1pPr marL="228600" indent="-228600">
              <a:buFont typeface="Wingdings" pitchFamily="2" charset="2"/>
              <a:buChar char="Ø"/>
              <a:defRPr>
                <a:solidFill>
                  <a:schemeClr val="tx1"/>
                </a:solidFill>
              </a:defRPr>
            </a:lvl1pPr>
            <a:lvl2pPr marL="557213" indent="-228600">
              <a:buFont typeface="Wingdings" pitchFamily="2" charset="2"/>
              <a:buChar char="Ø"/>
              <a:defRPr>
                <a:solidFill>
                  <a:schemeClr val="tx1"/>
                </a:solidFill>
              </a:defRPr>
            </a:lvl2pPr>
            <a:lvl3pPr marL="822325" indent="-182563">
              <a:buFont typeface="Wingdings" pitchFamily="2" charset="2"/>
              <a:buChar char="Ø"/>
              <a:defRPr>
                <a:solidFill>
                  <a:schemeClr val="tx1"/>
                </a:solidFill>
              </a:defRPr>
            </a:lvl3pPr>
            <a:lvl4pPr marL="1096963" indent="-182563">
              <a:buFont typeface="Wingdings" pitchFamily="2" charset="2"/>
              <a:buChar char="Ø"/>
              <a:defRPr>
                <a:solidFill>
                  <a:schemeClr val="tx1"/>
                </a:solidFill>
              </a:defRPr>
            </a:lvl4pPr>
            <a:lvl5pPr marL="1416050" indent="-182563">
              <a:buFont typeface="Wingdings" pitchFamily="2" charset="2"/>
              <a:buChar char="Ø"/>
              <a:defRPr>
                <a:solidFill>
                  <a:schemeClr val="tx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3"/>
          <p:cNvSpPr>
            <a:spLocks noGrp="1"/>
          </p:cNvSpPr>
          <p:nvPr>
            <p:ph type="dt" sz="half" idx="15"/>
          </p:nvPr>
        </p:nvSpPr>
        <p:spPr/>
        <p:txBody>
          <a:bodyPr/>
          <a:lstStyle>
            <a:lvl1pPr>
              <a:defRPr/>
            </a:lvl1pPr>
          </a:lstStyle>
          <a:p>
            <a:pPr>
              <a:defRPr/>
            </a:pPr>
            <a:fld id="{44430E31-278C-4150-9384-2E8A6BB22E4F}"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6" name="Footer Placeholder 4"/>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7"/>
          </p:nvPr>
        </p:nvSpPr>
        <p:spPr/>
        <p:txBody>
          <a:bodyPr/>
          <a:lstStyle>
            <a:lvl1pPr>
              <a:defRPr/>
            </a:lvl1pPr>
          </a:lstStyle>
          <a:p>
            <a:pPr>
              <a:defRPr/>
            </a:pPr>
            <a:fld id="{C3A5B7D8-2164-4379-954C-3D9092F96A94}"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938797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7" name="Freeform 22"/>
          <p:cNvSpPr>
            <a:spLocks/>
          </p:cNvSpPr>
          <p:nvPr/>
        </p:nvSpPr>
        <p:spPr bwMode="auto">
          <a:xfrm rot="20274567">
            <a:off x="3933825" y="4281488"/>
            <a:ext cx="1289050" cy="722312"/>
          </a:xfrm>
          <a:custGeom>
            <a:avLst/>
            <a:gdLst>
              <a:gd name="T0" fmla="*/ 339727 w 1288494"/>
              <a:gd name="T1" fmla="*/ 442239 h 722529"/>
              <a:gd name="T2" fmla="*/ 458829 w 1288494"/>
              <a:gd name="T3" fmla="*/ 486851 h 722529"/>
              <a:gd name="T4" fmla="*/ 142526 w 1288494"/>
              <a:gd name="T5" fmla="*/ 300647 h 722529"/>
              <a:gd name="T6" fmla="*/ 1079713 w 1288494"/>
              <a:gd name="T7" fmla="*/ 636204 h 722529"/>
              <a:gd name="T8" fmla="*/ 35143 w 1288494"/>
              <a:gd name="T9" fmla="*/ 156141 h 722529"/>
              <a:gd name="T10" fmla="*/ 26355 w 1288494"/>
              <a:gd name="T11" fmla="*/ 136746 h 722529"/>
              <a:gd name="T12" fmla="*/ 1240790 w 1288494"/>
              <a:gd name="T13" fmla="*/ 668207 h 722529"/>
              <a:gd name="T14" fmla="*/ 1233956 w 1288494"/>
              <a:gd name="T15" fmla="*/ 653659 h 722529"/>
              <a:gd name="T16" fmla="*/ 1052378 w 1288494"/>
              <a:gd name="T17" fmla="*/ 590621 h 722529"/>
              <a:gd name="T18" fmla="*/ 1238837 w 1288494"/>
              <a:gd name="T19" fmla="*/ 616806 h 722529"/>
              <a:gd name="T20" fmla="*/ 14641 w 1288494"/>
              <a:gd name="T21" fmla="*/ 104740 h 722529"/>
              <a:gd name="T22" fmla="*/ 2926 w 1288494"/>
              <a:gd name="T23" fmla="*/ 9697 h 722529"/>
              <a:gd name="T24" fmla="*/ 9761 w 1288494"/>
              <a:gd name="T25" fmla="*/ 44615 h 722529"/>
              <a:gd name="T26" fmla="*/ 23429 w 1288494"/>
              <a:gd name="T27" fmla="*/ 99892 h 722529"/>
              <a:gd name="T28" fmla="*/ 59553 w 1288494"/>
              <a:gd name="T29" fmla="*/ 179416 h 722529"/>
              <a:gd name="T30" fmla="*/ 143508 w 1288494"/>
              <a:gd name="T31" fmla="*/ 282217 h 722529"/>
              <a:gd name="T32" fmla="*/ 221604 w 1288494"/>
              <a:gd name="T33" fmla="*/ 351073 h 722529"/>
              <a:gd name="T34" fmla="*/ 283108 w 1288494"/>
              <a:gd name="T35" fmla="*/ 392779 h 722529"/>
              <a:gd name="T36" fmla="*/ 415874 w 1288494"/>
              <a:gd name="T37" fmla="*/ 466487 h 722529"/>
              <a:gd name="T38" fmla="*/ 482258 w 1288494"/>
              <a:gd name="T39" fmla="*/ 498488 h 722529"/>
              <a:gd name="T40" fmla="*/ 568167 w 1288494"/>
              <a:gd name="T41" fmla="*/ 531461 h 722529"/>
              <a:gd name="T42" fmla="*/ 687267 w 1288494"/>
              <a:gd name="T43" fmla="*/ 564434 h 722529"/>
              <a:gd name="T44" fmla="*/ 973303 w 1288494"/>
              <a:gd name="T45" fmla="*/ 619717 h 722529"/>
              <a:gd name="T46" fmla="*/ 1248111 w 1288494"/>
              <a:gd name="T47" fmla="*/ 637172 h 722529"/>
              <a:gd name="T48" fmla="*/ 1110952 w 1288494"/>
              <a:gd name="T49" fmla="*/ 639115 h 722529"/>
              <a:gd name="T50" fmla="*/ 1032852 w 1288494"/>
              <a:gd name="T51" fmla="*/ 633294 h 722529"/>
              <a:gd name="T52" fmla="*/ 952803 w 1288494"/>
              <a:gd name="T53" fmla="*/ 626506 h 722529"/>
              <a:gd name="T54" fmla="*/ 911800 w 1288494"/>
              <a:gd name="T55" fmla="*/ 621656 h 722529"/>
              <a:gd name="T56" fmla="*/ 818083 w 1288494"/>
              <a:gd name="T57" fmla="*/ 604196 h 722529"/>
              <a:gd name="T58" fmla="*/ 784890 w 1288494"/>
              <a:gd name="T59" fmla="*/ 597408 h 722529"/>
              <a:gd name="T60" fmla="*/ 730222 w 1288494"/>
              <a:gd name="T61" fmla="*/ 586743 h 722529"/>
              <a:gd name="T62" fmla="*/ 685315 w 1288494"/>
              <a:gd name="T63" fmla="*/ 573165 h 722529"/>
              <a:gd name="T64" fmla="*/ 644313 w 1288494"/>
              <a:gd name="T65" fmla="*/ 563467 h 722529"/>
              <a:gd name="T66" fmla="*/ 597454 w 1288494"/>
              <a:gd name="T67" fmla="*/ 551829 h 722529"/>
              <a:gd name="T68" fmla="*/ 556452 w 1288494"/>
              <a:gd name="T69" fmla="*/ 537279 h 722529"/>
              <a:gd name="T70" fmla="*/ 528142 w 1288494"/>
              <a:gd name="T71" fmla="*/ 527581 h 722529"/>
              <a:gd name="T72" fmla="*/ 495926 w 1288494"/>
              <a:gd name="T73" fmla="*/ 515947 h 722529"/>
              <a:gd name="T74" fmla="*/ 450044 w 1288494"/>
              <a:gd name="T75" fmla="*/ 497516 h 722529"/>
              <a:gd name="T76" fmla="*/ 424662 w 1288494"/>
              <a:gd name="T77" fmla="*/ 484909 h 722529"/>
              <a:gd name="T78" fmla="*/ 393421 w 1288494"/>
              <a:gd name="T79" fmla="*/ 468423 h 722529"/>
              <a:gd name="T80" fmla="*/ 355348 w 1288494"/>
              <a:gd name="T81" fmla="*/ 449028 h 722529"/>
              <a:gd name="T82" fmla="*/ 328991 w 1288494"/>
              <a:gd name="T83" fmla="*/ 435449 h 722529"/>
              <a:gd name="T84" fmla="*/ 294822 w 1288494"/>
              <a:gd name="T85" fmla="*/ 414113 h 722529"/>
              <a:gd name="T86" fmla="*/ 242103 w 1288494"/>
              <a:gd name="T87" fmla="*/ 379201 h 722529"/>
              <a:gd name="T88" fmla="*/ 211840 w 1288494"/>
              <a:gd name="T89" fmla="*/ 359805 h 722529"/>
              <a:gd name="T90" fmla="*/ 149361 w 1288494"/>
              <a:gd name="T91" fmla="*/ 307434 h 722529"/>
              <a:gd name="T92" fmla="*/ 135694 w 1288494"/>
              <a:gd name="T93" fmla="*/ 291914 h 722529"/>
              <a:gd name="T94" fmla="*/ 132766 w 1288494"/>
              <a:gd name="T95" fmla="*/ 287070 h 722529"/>
              <a:gd name="T96" fmla="*/ 123006 w 1288494"/>
              <a:gd name="T97" fmla="*/ 278336 h 722529"/>
              <a:gd name="T98" fmla="*/ 109337 w 1288494"/>
              <a:gd name="T99" fmla="*/ 265731 h 722529"/>
              <a:gd name="T100" fmla="*/ 91766 w 1288494"/>
              <a:gd name="T101" fmla="*/ 242454 h 722529"/>
              <a:gd name="T102" fmla="*/ 84936 w 1288494"/>
              <a:gd name="T103" fmla="*/ 233729 h 722529"/>
              <a:gd name="T104" fmla="*/ 70286 w 1288494"/>
              <a:gd name="T105" fmla="*/ 215298 h 722529"/>
              <a:gd name="T106" fmla="*/ 63452 w 1288494"/>
              <a:gd name="T107" fmla="*/ 198811 h 722529"/>
              <a:gd name="T108" fmla="*/ 46858 w 1288494"/>
              <a:gd name="T109" fmla="*/ 174567 h 722529"/>
              <a:gd name="T110" fmla="*/ 37097 w 1288494"/>
              <a:gd name="T111" fmla="*/ 160021 h 722529"/>
              <a:gd name="T112" fmla="*/ 34171 w 1288494"/>
              <a:gd name="T113" fmla="*/ 143534 h 722529"/>
              <a:gd name="T114" fmla="*/ 16595 w 1288494"/>
              <a:gd name="T115" fmla="*/ 100864 h 722529"/>
              <a:gd name="T116" fmla="*/ 4881 w 1288494"/>
              <a:gd name="T117" fmla="*/ 50431 h 722529"/>
              <a:gd name="T118" fmla="*/ 1893 w 1288494"/>
              <a:gd name="T119" fmla="*/ 3030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548461" y="537763"/>
                </a:moveTo>
                <a:lnTo>
                  <a:pt x="548461" y="537763"/>
                </a:lnTo>
                <a:close/>
                <a:moveTo>
                  <a:pt x="547489" y="536791"/>
                </a:moveTo>
                <a:lnTo>
                  <a:pt x="548461" y="537763"/>
                </a:lnTo>
                <a:lnTo>
                  <a:pt x="546516" y="536791"/>
                </a:lnTo>
                <a:lnTo>
                  <a:pt x="544572" y="535818"/>
                </a:lnTo>
                <a:lnTo>
                  <a:pt x="547489" y="536791"/>
                </a:lnTo>
                <a:close/>
                <a:moveTo>
                  <a:pt x="338413" y="443436"/>
                </a:moveTo>
                <a:lnTo>
                  <a:pt x="340357" y="444408"/>
                </a:lnTo>
                <a:lnTo>
                  <a:pt x="339385" y="444408"/>
                </a:lnTo>
                <a:lnTo>
                  <a:pt x="338413" y="443436"/>
                </a:lnTo>
                <a:close/>
                <a:moveTo>
                  <a:pt x="337440" y="442463"/>
                </a:moveTo>
                <a:lnTo>
                  <a:pt x="338413" y="443436"/>
                </a:lnTo>
                <a:lnTo>
                  <a:pt x="338412" y="443436"/>
                </a:lnTo>
                <a:lnTo>
                  <a:pt x="337440" y="442463"/>
                </a:lnTo>
                <a:close/>
                <a:moveTo>
                  <a:pt x="334522" y="440518"/>
                </a:moveTo>
                <a:lnTo>
                  <a:pt x="334523" y="441491"/>
                </a:lnTo>
                <a:lnTo>
                  <a:pt x="333550" y="441491"/>
                </a:lnTo>
                <a:lnTo>
                  <a:pt x="331605" y="439546"/>
                </a:lnTo>
                <a:lnTo>
                  <a:pt x="334522" y="440518"/>
                </a:lnTo>
                <a:close/>
                <a:moveTo>
                  <a:pt x="644733" y="565964"/>
                </a:moveTo>
                <a:lnTo>
                  <a:pt x="642788" y="565964"/>
                </a:lnTo>
                <a:lnTo>
                  <a:pt x="641816" y="565964"/>
                </a:lnTo>
                <a:lnTo>
                  <a:pt x="644733" y="565964"/>
                </a:lnTo>
                <a:close/>
                <a:moveTo>
                  <a:pt x="457051" y="488168"/>
                </a:moveTo>
                <a:lnTo>
                  <a:pt x="458996" y="489140"/>
                </a:lnTo>
                <a:lnTo>
                  <a:pt x="458993" y="489139"/>
                </a:lnTo>
                <a:lnTo>
                  <a:pt x="457051" y="488168"/>
                </a:lnTo>
                <a:close/>
                <a:moveTo>
                  <a:pt x="243112" y="383144"/>
                </a:moveTo>
                <a:lnTo>
                  <a:pt x="244085" y="384117"/>
                </a:lnTo>
                <a:lnTo>
                  <a:pt x="243112" y="383144"/>
                </a:lnTo>
                <a:close/>
                <a:moveTo>
                  <a:pt x="781848" y="599027"/>
                </a:moveTo>
                <a:lnTo>
                  <a:pt x="781848" y="599027"/>
                </a:lnTo>
                <a:lnTo>
                  <a:pt x="780876" y="599027"/>
                </a:lnTo>
                <a:lnTo>
                  <a:pt x="781848" y="599027"/>
                </a:lnTo>
                <a:close/>
                <a:moveTo>
                  <a:pt x="242140" y="366612"/>
                </a:moveTo>
                <a:lnTo>
                  <a:pt x="244085" y="368557"/>
                </a:lnTo>
                <a:lnTo>
                  <a:pt x="241797" y="366956"/>
                </a:lnTo>
                <a:lnTo>
                  <a:pt x="242140" y="366612"/>
                </a:lnTo>
                <a:close/>
                <a:moveTo>
                  <a:pt x="141978" y="301458"/>
                </a:moveTo>
                <a:lnTo>
                  <a:pt x="141978" y="301459"/>
                </a:lnTo>
                <a:lnTo>
                  <a:pt x="141977" y="301459"/>
                </a:lnTo>
                <a:lnTo>
                  <a:pt x="141978" y="301458"/>
                </a:lnTo>
                <a:close/>
                <a:moveTo>
                  <a:pt x="142950" y="301458"/>
                </a:moveTo>
                <a:lnTo>
                  <a:pt x="142950" y="302430"/>
                </a:lnTo>
                <a:lnTo>
                  <a:pt x="141978" y="301459"/>
                </a:lnTo>
                <a:lnTo>
                  <a:pt x="142950" y="301458"/>
                </a:lnTo>
                <a:close/>
                <a:moveTo>
                  <a:pt x="979256" y="620421"/>
                </a:moveTo>
                <a:lnTo>
                  <a:pt x="979165" y="620512"/>
                </a:lnTo>
                <a:lnTo>
                  <a:pt x="978283" y="620421"/>
                </a:lnTo>
                <a:lnTo>
                  <a:pt x="979256" y="620421"/>
                </a:lnTo>
                <a:close/>
                <a:moveTo>
                  <a:pt x="93355" y="247974"/>
                </a:moveTo>
                <a:lnTo>
                  <a:pt x="94328" y="248946"/>
                </a:lnTo>
                <a:lnTo>
                  <a:pt x="94328" y="249919"/>
                </a:lnTo>
                <a:lnTo>
                  <a:pt x="93355" y="247974"/>
                </a:lnTo>
                <a:close/>
                <a:moveTo>
                  <a:pt x="1075528" y="637925"/>
                </a:moveTo>
                <a:lnTo>
                  <a:pt x="1075528" y="637925"/>
                </a:lnTo>
                <a:lnTo>
                  <a:pt x="1074555" y="637925"/>
                </a:lnTo>
                <a:lnTo>
                  <a:pt x="1075528" y="637925"/>
                </a:lnTo>
                <a:close/>
                <a:moveTo>
                  <a:pt x="47650" y="177958"/>
                </a:moveTo>
                <a:lnTo>
                  <a:pt x="49595" y="178930"/>
                </a:lnTo>
                <a:lnTo>
                  <a:pt x="49595" y="180875"/>
                </a:lnTo>
                <a:lnTo>
                  <a:pt x="51540" y="183792"/>
                </a:lnTo>
                <a:lnTo>
                  <a:pt x="50568" y="184764"/>
                </a:lnTo>
                <a:lnTo>
                  <a:pt x="49595" y="184765"/>
                </a:lnTo>
                <a:lnTo>
                  <a:pt x="48623" y="183792"/>
                </a:lnTo>
                <a:lnTo>
                  <a:pt x="46678" y="182820"/>
                </a:lnTo>
                <a:lnTo>
                  <a:pt x="45705" y="179903"/>
                </a:lnTo>
                <a:lnTo>
                  <a:pt x="46678" y="179902"/>
                </a:lnTo>
                <a:lnTo>
                  <a:pt x="46678" y="178930"/>
                </a:lnTo>
                <a:lnTo>
                  <a:pt x="47650" y="177958"/>
                </a:lnTo>
                <a:close/>
                <a:moveTo>
                  <a:pt x="35008" y="156564"/>
                </a:moveTo>
                <a:lnTo>
                  <a:pt x="36953" y="159157"/>
                </a:lnTo>
                <a:lnTo>
                  <a:pt x="36953" y="159481"/>
                </a:lnTo>
                <a:lnTo>
                  <a:pt x="35008" y="156564"/>
                </a:lnTo>
                <a:close/>
                <a:moveTo>
                  <a:pt x="25284" y="133225"/>
                </a:moveTo>
                <a:lnTo>
                  <a:pt x="28201" y="141005"/>
                </a:lnTo>
                <a:lnTo>
                  <a:pt x="30146" y="144894"/>
                </a:lnTo>
                <a:lnTo>
                  <a:pt x="33063" y="147811"/>
                </a:lnTo>
                <a:lnTo>
                  <a:pt x="33063" y="146839"/>
                </a:lnTo>
                <a:lnTo>
                  <a:pt x="34036" y="148784"/>
                </a:lnTo>
                <a:lnTo>
                  <a:pt x="35008" y="151701"/>
                </a:lnTo>
                <a:lnTo>
                  <a:pt x="34036" y="149756"/>
                </a:lnTo>
                <a:lnTo>
                  <a:pt x="33064" y="148784"/>
                </a:lnTo>
                <a:lnTo>
                  <a:pt x="32091" y="149756"/>
                </a:lnTo>
                <a:lnTo>
                  <a:pt x="25284" y="137114"/>
                </a:lnTo>
                <a:lnTo>
                  <a:pt x="26256" y="137115"/>
                </a:lnTo>
                <a:lnTo>
                  <a:pt x="25284" y="136142"/>
                </a:lnTo>
                <a:lnTo>
                  <a:pt x="25284" y="133225"/>
                </a:lnTo>
                <a:close/>
                <a:moveTo>
                  <a:pt x="1277796" y="622366"/>
                </a:moveTo>
                <a:lnTo>
                  <a:pt x="1283631" y="625284"/>
                </a:lnTo>
                <a:lnTo>
                  <a:pt x="1285576" y="628201"/>
                </a:lnTo>
                <a:lnTo>
                  <a:pt x="1287521" y="630146"/>
                </a:lnTo>
                <a:lnTo>
                  <a:pt x="1288494" y="634036"/>
                </a:lnTo>
                <a:lnTo>
                  <a:pt x="1287521" y="637926"/>
                </a:lnTo>
                <a:lnTo>
                  <a:pt x="1285576" y="642788"/>
                </a:lnTo>
                <a:lnTo>
                  <a:pt x="1282659" y="646677"/>
                </a:lnTo>
                <a:lnTo>
                  <a:pt x="1277797" y="650567"/>
                </a:lnTo>
                <a:lnTo>
                  <a:pt x="1271962" y="654457"/>
                </a:lnTo>
                <a:lnTo>
                  <a:pt x="1264183" y="658347"/>
                </a:lnTo>
                <a:lnTo>
                  <a:pt x="1255431" y="662237"/>
                </a:lnTo>
                <a:lnTo>
                  <a:pt x="1235982" y="670016"/>
                </a:lnTo>
                <a:lnTo>
                  <a:pt x="1215560" y="676824"/>
                </a:lnTo>
                <a:lnTo>
                  <a:pt x="1207780" y="680713"/>
                </a:lnTo>
                <a:lnTo>
                  <a:pt x="1199028" y="685575"/>
                </a:lnTo>
                <a:lnTo>
                  <a:pt x="1179579" y="698217"/>
                </a:lnTo>
                <a:lnTo>
                  <a:pt x="1146516" y="722528"/>
                </a:lnTo>
                <a:lnTo>
                  <a:pt x="1140681" y="722529"/>
                </a:lnTo>
                <a:lnTo>
                  <a:pt x="1137764" y="721556"/>
                </a:lnTo>
                <a:lnTo>
                  <a:pt x="1129985" y="714748"/>
                </a:lnTo>
                <a:lnTo>
                  <a:pt x="1137764" y="708914"/>
                </a:lnTo>
                <a:lnTo>
                  <a:pt x="1146516" y="703079"/>
                </a:lnTo>
                <a:lnTo>
                  <a:pt x="1156241" y="696273"/>
                </a:lnTo>
                <a:lnTo>
                  <a:pt x="1168883" y="690437"/>
                </a:lnTo>
                <a:lnTo>
                  <a:pt x="1209726" y="669044"/>
                </a:lnTo>
                <a:lnTo>
                  <a:pt x="1220422" y="662237"/>
                </a:lnTo>
                <a:lnTo>
                  <a:pt x="1229174" y="655429"/>
                </a:lnTo>
                <a:lnTo>
                  <a:pt x="1237926" y="647649"/>
                </a:lnTo>
                <a:lnTo>
                  <a:pt x="1243761" y="639870"/>
                </a:lnTo>
                <a:lnTo>
                  <a:pt x="1245706" y="638898"/>
                </a:lnTo>
                <a:lnTo>
                  <a:pt x="1243275" y="638898"/>
                </a:lnTo>
                <a:lnTo>
                  <a:pt x="1242789" y="637925"/>
                </a:lnTo>
                <a:lnTo>
                  <a:pt x="1240844" y="635981"/>
                </a:lnTo>
                <a:lnTo>
                  <a:pt x="1237926" y="634036"/>
                </a:lnTo>
                <a:lnTo>
                  <a:pt x="1226257" y="630145"/>
                </a:lnTo>
                <a:lnTo>
                  <a:pt x="1207780" y="625284"/>
                </a:lnTo>
                <a:lnTo>
                  <a:pt x="1182496" y="620421"/>
                </a:lnTo>
                <a:lnTo>
                  <a:pt x="1113453" y="607780"/>
                </a:lnTo>
                <a:lnTo>
                  <a:pt x="1074555" y="600000"/>
                </a:lnTo>
                <a:lnTo>
                  <a:pt x="1060940" y="596110"/>
                </a:lnTo>
                <a:lnTo>
                  <a:pt x="1048299" y="592221"/>
                </a:lnTo>
                <a:lnTo>
                  <a:pt x="1036630" y="587358"/>
                </a:lnTo>
                <a:lnTo>
                  <a:pt x="1027877" y="583469"/>
                </a:lnTo>
                <a:lnTo>
                  <a:pt x="1020098" y="579579"/>
                </a:lnTo>
                <a:lnTo>
                  <a:pt x="1014263" y="574716"/>
                </a:lnTo>
                <a:lnTo>
                  <a:pt x="1009401" y="569854"/>
                </a:lnTo>
                <a:lnTo>
                  <a:pt x="1006483" y="564992"/>
                </a:lnTo>
                <a:lnTo>
                  <a:pt x="1002594" y="554295"/>
                </a:lnTo>
                <a:lnTo>
                  <a:pt x="1030795" y="566937"/>
                </a:lnTo>
                <a:lnTo>
                  <a:pt x="1058996" y="577634"/>
                </a:lnTo>
                <a:lnTo>
                  <a:pt x="1087197" y="587358"/>
                </a:lnTo>
                <a:lnTo>
                  <a:pt x="1116371" y="596110"/>
                </a:lnTo>
                <a:lnTo>
                  <a:pt x="1145544" y="602917"/>
                </a:lnTo>
                <a:lnTo>
                  <a:pt x="1174717" y="609725"/>
                </a:lnTo>
                <a:lnTo>
                  <a:pt x="1204863" y="614587"/>
                </a:lnTo>
                <a:lnTo>
                  <a:pt x="1234036" y="618476"/>
                </a:lnTo>
                <a:lnTo>
                  <a:pt x="1248623" y="618476"/>
                </a:lnTo>
                <a:lnTo>
                  <a:pt x="1260293" y="619449"/>
                </a:lnTo>
                <a:lnTo>
                  <a:pt x="1270017" y="620422"/>
                </a:lnTo>
                <a:lnTo>
                  <a:pt x="1277796" y="622366"/>
                </a:lnTo>
                <a:close/>
                <a:moveTo>
                  <a:pt x="13614" y="101134"/>
                </a:moveTo>
                <a:lnTo>
                  <a:pt x="15560" y="104051"/>
                </a:lnTo>
                <a:lnTo>
                  <a:pt x="16532" y="104052"/>
                </a:lnTo>
                <a:lnTo>
                  <a:pt x="15559" y="105024"/>
                </a:lnTo>
                <a:lnTo>
                  <a:pt x="16532" y="109886"/>
                </a:lnTo>
                <a:lnTo>
                  <a:pt x="16532" y="110859"/>
                </a:lnTo>
                <a:lnTo>
                  <a:pt x="15559" y="110858"/>
                </a:lnTo>
                <a:lnTo>
                  <a:pt x="14587" y="108913"/>
                </a:lnTo>
                <a:lnTo>
                  <a:pt x="15559" y="108913"/>
                </a:lnTo>
                <a:lnTo>
                  <a:pt x="15559" y="106969"/>
                </a:lnTo>
                <a:lnTo>
                  <a:pt x="14587" y="105024"/>
                </a:lnTo>
                <a:lnTo>
                  <a:pt x="14587" y="103079"/>
                </a:lnTo>
                <a:lnTo>
                  <a:pt x="13614" y="101134"/>
                </a:lnTo>
                <a:close/>
                <a:moveTo>
                  <a:pt x="5835" y="22366"/>
                </a:moveTo>
                <a:lnTo>
                  <a:pt x="5835" y="23338"/>
                </a:lnTo>
                <a:lnTo>
                  <a:pt x="5658" y="22542"/>
                </a:lnTo>
                <a:lnTo>
                  <a:pt x="5835" y="22366"/>
                </a:lnTo>
                <a:close/>
                <a:moveTo>
                  <a:pt x="3890" y="14586"/>
                </a:moveTo>
                <a:lnTo>
                  <a:pt x="4862" y="15559"/>
                </a:lnTo>
                <a:lnTo>
                  <a:pt x="4862" y="18476"/>
                </a:lnTo>
                <a:lnTo>
                  <a:pt x="4668" y="18087"/>
                </a:lnTo>
                <a:lnTo>
                  <a:pt x="3890" y="14586"/>
                </a:lnTo>
                <a:close/>
                <a:moveTo>
                  <a:pt x="1884" y="3039"/>
                </a:moveTo>
                <a:lnTo>
                  <a:pt x="3890" y="9724"/>
                </a:lnTo>
                <a:lnTo>
                  <a:pt x="3890" y="10697"/>
                </a:lnTo>
                <a:lnTo>
                  <a:pt x="2917" y="9724"/>
                </a:lnTo>
                <a:lnTo>
                  <a:pt x="2917" y="8752"/>
                </a:lnTo>
                <a:lnTo>
                  <a:pt x="1945" y="8751"/>
                </a:lnTo>
                <a:lnTo>
                  <a:pt x="1945" y="13613"/>
                </a:lnTo>
                <a:lnTo>
                  <a:pt x="2917" y="13613"/>
                </a:lnTo>
                <a:lnTo>
                  <a:pt x="2917" y="14586"/>
                </a:lnTo>
                <a:lnTo>
                  <a:pt x="4668" y="18087"/>
                </a:lnTo>
                <a:lnTo>
                  <a:pt x="5658" y="22542"/>
                </a:lnTo>
                <a:lnTo>
                  <a:pt x="4862" y="23338"/>
                </a:lnTo>
                <a:lnTo>
                  <a:pt x="4862" y="24310"/>
                </a:lnTo>
                <a:lnTo>
                  <a:pt x="5835" y="25283"/>
                </a:lnTo>
                <a:lnTo>
                  <a:pt x="6807" y="27228"/>
                </a:lnTo>
                <a:lnTo>
                  <a:pt x="7780" y="34035"/>
                </a:lnTo>
                <a:lnTo>
                  <a:pt x="7780" y="36952"/>
                </a:lnTo>
                <a:lnTo>
                  <a:pt x="8752" y="40842"/>
                </a:lnTo>
                <a:lnTo>
                  <a:pt x="9725" y="44732"/>
                </a:lnTo>
                <a:lnTo>
                  <a:pt x="9724" y="48622"/>
                </a:lnTo>
                <a:lnTo>
                  <a:pt x="7780" y="44732"/>
                </a:lnTo>
                <a:lnTo>
                  <a:pt x="5835" y="40842"/>
                </a:lnTo>
                <a:lnTo>
                  <a:pt x="6807" y="48622"/>
                </a:lnTo>
                <a:lnTo>
                  <a:pt x="8752" y="50567"/>
                </a:lnTo>
                <a:lnTo>
                  <a:pt x="10697" y="55429"/>
                </a:lnTo>
                <a:lnTo>
                  <a:pt x="10697" y="56401"/>
                </a:lnTo>
                <a:lnTo>
                  <a:pt x="12642" y="60291"/>
                </a:lnTo>
                <a:lnTo>
                  <a:pt x="13614" y="62236"/>
                </a:lnTo>
                <a:lnTo>
                  <a:pt x="14587" y="65153"/>
                </a:lnTo>
                <a:lnTo>
                  <a:pt x="17504" y="79740"/>
                </a:lnTo>
                <a:lnTo>
                  <a:pt x="20422" y="91410"/>
                </a:lnTo>
                <a:lnTo>
                  <a:pt x="19449" y="92382"/>
                </a:lnTo>
                <a:lnTo>
                  <a:pt x="22367" y="96271"/>
                </a:lnTo>
                <a:lnTo>
                  <a:pt x="23339" y="100162"/>
                </a:lnTo>
                <a:lnTo>
                  <a:pt x="27229" y="109886"/>
                </a:lnTo>
                <a:lnTo>
                  <a:pt x="29174" y="116693"/>
                </a:lnTo>
                <a:lnTo>
                  <a:pt x="32091" y="123501"/>
                </a:lnTo>
                <a:lnTo>
                  <a:pt x="35008" y="129335"/>
                </a:lnTo>
                <a:lnTo>
                  <a:pt x="35981" y="133225"/>
                </a:lnTo>
                <a:lnTo>
                  <a:pt x="41816" y="144894"/>
                </a:lnTo>
                <a:lnTo>
                  <a:pt x="47650" y="154619"/>
                </a:lnTo>
                <a:lnTo>
                  <a:pt x="58347" y="176013"/>
                </a:lnTo>
                <a:lnTo>
                  <a:pt x="56402" y="174068"/>
                </a:lnTo>
                <a:lnTo>
                  <a:pt x="57375" y="176012"/>
                </a:lnTo>
                <a:lnTo>
                  <a:pt x="57375" y="176985"/>
                </a:lnTo>
                <a:lnTo>
                  <a:pt x="57374" y="177957"/>
                </a:lnTo>
                <a:lnTo>
                  <a:pt x="58347" y="178930"/>
                </a:lnTo>
                <a:lnTo>
                  <a:pt x="58347" y="177957"/>
                </a:lnTo>
                <a:lnTo>
                  <a:pt x="59319" y="179902"/>
                </a:lnTo>
                <a:lnTo>
                  <a:pt x="63209" y="183792"/>
                </a:lnTo>
                <a:lnTo>
                  <a:pt x="66127" y="188654"/>
                </a:lnTo>
                <a:lnTo>
                  <a:pt x="70017" y="194489"/>
                </a:lnTo>
                <a:lnTo>
                  <a:pt x="76824" y="203241"/>
                </a:lnTo>
                <a:lnTo>
                  <a:pt x="76823" y="204213"/>
                </a:lnTo>
                <a:lnTo>
                  <a:pt x="79741" y="208103"/>
                </a:lnTo>
                <a:lnTo>
                  <a:pt x="83631" y="212966"/>
                </a:lnTo>
                <a:lnTo>
                  <a:pt x="90438" y="223662"/>
                </a:lnTo>
                <a:lnTo>
                  <a:pt x="90438" y="225607"/>
                </a:lnTo>
                <a:lnTo>
                  <a:pt x="92383" y="228525"/>
                </a:lnTo>
                <a:lnTo>
                  <a:pt x="97245" y="232415"/>
                </a:lnTo>
                <a:lnTo>
                  <a:pt x="102107" y="238249"/>
                </a:lnTo>
                <a:lnTo>
                  <a:pt x="113776" y="251863"/>
                </a:lnTo>
                <a:lnTo>
                  <a:pt x="133226" y="272285"/>
                </a:lnTo>
                <a:lnTo>
                  <a:pt x="142950" y="282982"/>
                </a:lnTo>
                <a:lnTo>
                  <a:pt x="153647" y="292707"/>
                </a:lnTo>
                <a:lnTo>
                  <a:pt x="153647" y="294651"/>
                </a:lnTo>
                <a:lnTo>
                  <a:pt x="165316" y="303403"/>
                </a:lnTo>
                <a:lnTo>
                  <a:pt x="176013" y="314100"/>
                </a:lnTo>
                <a:lnTo>
                  <a:pt x="187683" y="323824"/>
                </a:lnTo>
                <a:lnTo>
                  <a:pt x="197407" y="332577"/>
                </a:lnTo>
                <a:lnTo>
                  <a:pt x="195462" y="332576"/>
                </a:lnTo>
                <a:lnTo>
                  <a:pt x="201297" y="337439"/>
                </a:lnTo>
                <a:lnTo>
                  <a:pt x="203242" y="338411"/>
                </a:lnTo>
                <a:lnTo>
                  <a:pt x="204214" y="338411"/>
                </a:lnTo>
                <a:lnTo>
                  <a:pt x="204214" y="337439"/>
                </a:lnTo>
                <a:lnTo>
                  <a:pt x="211021" y="343273"/>
                </a:lnTo>
                <a:lnTo>
                  <a:pt x="213939" y="346191"/>
                </a:lnTo>
                <a:lnTo>
                  <a:pt x="215883" y="348136"/>
                </a:lnTo>
                <a:lnTo>
                  <a:pt x="220746" y="352026"/>
                </a:lnTo>
                <a:lnTo>
                  <a:pt x="225608" y="353970"/>
                </a:lnTo>
                <a:lnTo>
                  <a:pt x="234360" y="361750"/>
                </a:lnTo>
                <a:lnTo>
                  <a:pt x="241797" y="366956"/>
                </a:lnTo>
                <a:lnTo>
                  <a:pt x="241167" y="367584"/>
                </a:lnTo>
                <a:lnTo>
                  <a:pt x="243112" y="368557"/>
                </a:lnTo>
                <a:lnTo>
                  <a:pt x="248947" y="373420"/>
                </a:lnTo>
                <a:lnTo>
                  <a:pt x="250892" y="374392"/>
                </a:lnTo>
                <a:lnTo>
                  <a:pt x="251864" y="374392"/>
                </a:lnTo>
                <a:lnTo>
                  <a:pt x="251864" y="373419"/>
                </a:lnTo>
                <a:lnTo>
                  <a:pt x="257699" y="378282"/>
                </a:lnTo>
                <a:lnTo>
                  <a:pt x="265479" y="383144"/>
                </a:lnTo>
                <a:lnTo>
                  <a:pt x="273258" y="388006"/>
                </a:lnTo>
                <a:lnTo>
                  <a:pt x="279093" y="392869"/>
                </a:lnTo>
                <a:lnTo>
                  <a:pt x="280065" y="392868"/>
                </a:lnTo>
                <a:lnTo>
                  <a:pt x="282010" y="393841"/>
                </a:lnTo>
                <a:lnTo>
                  <a:pt x="293679" y="401621"/>
                </a:lnTo>
                <a:lnTo>
                  <a:pt x="299514" y="404538"/>
                </a:lnTo>
                <a:lnTo>
                  <a:pt x="304376" y="407455"/>
                </a:lnTo>
                <a:lnTo>
                  <a:pt x="304377" y="408428"/>
                </a:lnTo>
                <a:lnTo>
                  <a:pt x="303404" y="408427"/>
                </a:lnTo>
                <a:lnTo>
                  <a:pt x="305349" y="409400"/>
                </a:lnTo>
                <a:lnTo>
                  <a:pt x="306321" y="409400"/>
                </a:lnTo>
                <a:lnTo>
                  <a:pt x="308266" y="409400"/>
                </a:lnTo>
                <a:lnTo>
                  <a:pt x="317991" y="415235"/>
                </a:lnTo>
                <a:lnTo>
                  <a:pt x="326743" y="421069"/>
                </a:lnTo>
                <a:lnTo>
                  <a:pt x="335495" y="427876"/>
                </a:lnTo>
                <a:lnTo>
                  <a:pt x="345219" y="432738"/>
                </a:lnTo>
                <a:lnTo>
                  <a:pt x="408428" y="464829"/>
                </a:lnTo>
                <a:lnTo>
                  <a:pt x="408429" y="465802"/>
                </a:lnTo>
                <a:lnTo>
                  <a:pt x="414263" y="467747"/>
                </a:lnTo>
                <a:lnTo>
                  <a:pt x="420098" y="470664"/>
                </a:lnTo>
                <a:lnTo>
                  <a:pt x="424960" y="473582"/>
                </a:lnTo>
                <a:lnTo>
                  <a:pt x="430795" y="475527"/>
                </a:lnTo>
                <a:lnTo>
                  <a:pt x="433712" y="477472"/>
                </a:lnTo>
                <a:lnTo>
                  <a:pt x="435657" y="477471"/>
                </a:lnTo>
                <a:lnTo>
                  <a:pt x="435657" y="478444"/>
                </a:lnTo>
                <a:lnTo>
                  <a:pt x="440519" y="480389"/>
                </a:lnTo>
                <a:lnTo>
                  <a:pt x="446354" y="483306"/>
                </a:lnTo>
                <a:lnTo>
                  <a:pt x="452189" y="486223"/>
                </a:lnTo>
                <a:lnTo>
                  <a:pt x="458993" y="489139"/>
                </a:lnTo>
                <a:lnTo>
                  <a:pt x="462885" y="491085"/>
                </a:lnTo>
                <a:lnTo>
                  <a:pt x="468720" y="493031"/>
                </a:lnTo>
                <a:lnTo>
                  <a:pt x="481362" y="498865"/>
                </a:lnTo>
                <a:lnTo>
                  <a:pt x="477472" y="497893"/>
                </a:lnTo>
                <a:lnTo>
                  <a:pt x="480389" y="499838"/>
                </a:lnTo>
                <a:lnTo>
                  <a:pt x="483307" y="499837"/>
                </a:lnTo>
                <a:lnTo>
                  <a:pt x="486225" y="500810"/>
                </a:lnTo>
                <a:lnTo>
                  <a:pt x="487197" y="502755"/>
                </a:lnTo>
                <a:lnTo>
                  <a:pt x="489142" y="502755"/>
                </a:lnTo>
                <a:lnTo>
                  <a:pt x="488169" y="501782"/>
                </a:lnTo>
                <a:lnTo>
                  <a:pt x="502756" y="508590"/>
                </a:lnTo>
                <a:lnTo>
                  <a:pt x="517343" y="513452"/>
                </a:lnTo>
                <a:lnTo>
                  <a:pt x="548461" y="524149"/>
                </a:lnTo>
                <a:lnTo>
                  <a:pt x="554296" y="527066"/>
                </a:lnTo>
                <a:lnTo>
                  <a:pt x="555268" y="528039"/>
                </a:lnTo>
                <a:lnTo>
                  <a:pt x="555268" y="529011"/>
                </a:lnTo>
                <a:lnTo>
                  <a:pt x="560130" y="529984"/>
                </a:lnTo>
                <a:lnTo>
                  <a:pt x="561103" y="529984"/>
                </a:lnTo>
                <a:lnTo>
                  <a:pt x="564020" y="530956"/>
                </a:lnTo>
                <a:lnTo>
                  <a:pt x="565965" y="532901"/>
                </a:lnTo>
                <a:lnTo>
                  <a:pt x="567910" y="533873"/>
                </a:lnTo>
                <a:lnTo>
                  <a:pt x="570827" y="534846"/>
                </a:lnTo>
                <a:lnTo>
                  <a:pt x="570827" y="533873"/>
                </a:lnTo>
                <a:lnTo>
                  <a:pt x="571800" y="533873"/>
                </a:lnTo>
                <a:lnTo>
                  <a:pt x="573745" y="533873"/>
                </a:lnTo>
                <a:lnTo>
                  <a:pt x="582497" y="538735"/>
                </a:lnTo>
                <a:lnTo>
                  <a:pt x="586386" y="539708"/>
                </a:lnTo>
                <a:lnTo>
                  <a:pt x="591248" y="541653"/>
                </a:lnTo>
                <a:lnTo>
                  <a:pt x="590276" y="541653"/>
                </a:lnTo>
                <a:lnTo>
                  <a:pt x="597084" y="542625"/>
                </a:lnTo>
                <a:lnTo>
                  <a:pt x="603891" y="544570"/>
                </a:lnTo>
                <a:lnTo>
                  <a:pt x="609725" y="546515"/>
                </a:lnTo>
                <a:lnTo>
                  <a:pt x="615560" y="546515"/>
                </a:lnTo>
                <a:lnTo>
                  <a:pt x="650568" y="556239"/>
                </a:lnTo>
                <a:lnTo>
                  <a:pt x="684604" y="565964"/>
                </a:lnTo>
                <a:lnTo>
                  <a:pt x="752675" y="581523"/>
                </a:lnTo>
                <a:lnTo>
                  <a:pt x="786711" y="589303"/>
                </a:lnTo>
                <a:lnTo>
                  <a:pt x="819774" y="596110"/>
                </a:lnTo>
                <a:lnTo>
                  <a:pt x="888818" y="608752"/>
                </a:lnTo>
                <a:lnTo>
                  <a:pt x="899515" y="611669"/>
                </a:lnTo>
                <a:lnTo>
                  <a:pt x="912157" y="613614"/>
                </a:lnTo>
                <a:lnTo>
                  <a:pt x="911184" y="613614"/>
                </a:lnTo>
                <a:lnTo>
                  <a:pt x="913129" y="613614"/>
                </a:lnTo>
                <a:lnTo>
                  <a:pt x="916046" y="613614"/>
                </a:lnTo>
                <a:lnTo>
                  <a:pt x="918964" y="613614"/>
                </a:lnTo>
                <a:lnTo>
                  <a:pt x="921881" y="613614"/>
                </a:lnTo>
                <a:lnTo>
                  <a:pt x="946193" y="617504"/>
                </a:lnTo>
                <a:lnTo>
                  <a:pt x="972448" y="620421"/>
                </a:lnTo>
                <a:lnTo>
                  <a:pt x="969531" y="620421"/>
                </a:lnTo>
                <a:lnTo>
                  <a:pt x="969531" y="621394"/>
                </a:lnTo>
                <a:lnTo>
                  <a:pt x="971476" y="621394"/>
                </a:lnTo>
                <a:lnTo>
                  <a:pt x="975366" y="620421"/>
                </a:lnTo>
                <a:lnTo>
                  <a:pt x="975366" y="621393"/>
                </a:lnTo>
                <a:lnTo>
                  <a:pt x="978283" y="621394"/>
                </a:lnTo>
                <a:lnTo>
                  <a:pt x="979165" y="620512"/>
                </a:lnTo>
                <a:lnTo>
                  <a:pt x="1044409" y="627228"/>
                </a:lnTo>
                <a:lnTo>
                  <a:pt x="1077472" y="631118"/>
                </a:lnTo>
                <a:lnTo>
                  <a:pt x="1110536" y="633063"/>
                </a:lnTo>
                <a:lnTo>
                  <a:pt x="1119288" y="634036"/>
                </a:lnTo>
                <a:lnTo>
                  <a:pt x="1129013" y="634035"/>
                </a:lnTo>
                <a:lnTo>
                  <a:pt x="1147489" y="635008"/>
                </a:lnTo>
                <a:lnTo>
                  <a:pt x="1171801" y="636953"/>
                </a:lnTo>
                <a:lnTo>
                  <a:pt x="1196111" y="638897"/>
                </a:lnTo>
                <a:lnTo>
                  <a:pt x="1220423" y="638898"/>
                </a:lnTo>
                <a:lnTo>
                  <a:pt x="1243275" y="638898"/>
                </a:lnTo>
                <a:lnTo>
                  <a:pt x="1243761" y="639870"/>
                </a:lnTo>
                <a:lnTo>
                  <a:pt x="1241817" y="640842"/>
                </a:lnTo>
                <a:lnTo>
                  <a:pt x="1235982" y="642788"/>
                </a:lnTo>
                <a:lnTo>
                  <a:pt x="1227230" y="643760"/>
                </a:lnTo>
                <a:lnTo>
                  <a:pt x="1212643" y="644732"/>
                </a:lnTo>
                <a:lnTo>
                  <a:pt x="1197084" y="644732"/>
                </a:lnTo>
                <a:lnTo>
                  <a:pt x="1180552" y="644732"/>
                </a:lnTo>
                <a:lnTo>
                  <a:pt x="1164993" y="644732"/>
                </a:lnTo>
                <a:lnTo>
                  <a:pt x="1164021" y="644732"/>
                </a:lnTo>
                <a:lnTo>
                  <a:pt x="1164021" y="643760"/>
                </a:lnTo>
                <a:lnTo>
                  <a:pt x="1163048" y="642788"/>
                </a:lnTo>
                <a:lnTo>
                  <a:pt x="1161103" y="642788"/>
                </a:lnTo>
                <a:lnTo>
                  <a:pt x="1144571" y="643760"/>
                </a:lnTo>
                <a:lnTo>
                  <a:pt x="1126095" y="642788"/>
                </a:lnTo>
                <a:lnTo>
                  <a:pt x="1106646" y="640843"/>
                </a:lnTo>
                <a:lnTo>
                  <a:pt x="1088170" y="637926"/>
                </a:lnTo>
                <a:lnTo>
                  <a:pt x="1089142" y="637925"/>
                </a:lnTo>
                <a:lnTo>
                  <a:pt x="1082335" y="637926"/>
                </a:lnTo>
                <a:lnTo>
                  <a:pt x="1075528" y="637925"/>
                </a:lnTo>
                <a:lnTo>
                  <a:pt x="1075528" y="636953"/>
                </a:lnTo>
                <a:lnTo>
                  <a:pt x="1073583" y="636953"/>
                </a:lnTo>
                <a:lnTo>
                  <a:pt x="1069693" y="636953"/>
                </a:lnTo>
                <a:lnTo>
                  <a:pt x="1064831" y="637926"/>
                </a:lnTo>
                <a:lnTo>
                  <a:pt x="1062886" y="636953"/>
                </a:lnTo>
                <a:lnTo>
                  <a:pt x="1060942" y="635981"/>
                </a:lnTo>
                <a:lnTo>
                  <a:pt x="1058024" y="636953"/>
                </a:lnTo>
                <a:lnTo>
                  <a:pt x="1051217" y="636953"/>
                </a:lnTo>
                <a:lnTo>
                  <a:pt x="1044409" y="636953"/>
                </a:lnTo>
                <a:lnTo>
                  <a:pt x="1036630" y="635980"/>
                </a:lnTo>
                <a:lnTo>
                  <a:pt x="1028850" y="635008"/>
                </a:lnTo>
                <a:lnTo>
                  <a:pt x="1029823" y="635008"/>
                </a:lnTo>
                <a:lnTo>
                  <a:pt x="1017181" y="634036"/>
                </a:lnTo>
                <a:lnTo>
                  <a:pt x="1002594" y="633063"/>
                </a:lnTo>
                <a:lnTo>
                  <a:pt x="974393" y="631118"/>
                </a:lnTo>
                <a:lnTo>
                  <a:pt x="975366" y="630146"/>
                </a:lnTo>
                <a:lnTo>
                  <a:pt x="975365" y="629173"/>
                </a:lnTo>
                <a:lnTo>
                  <a:pt x="973421" y="630146"/>
                </a:lnTo>
                <a:lnTo>
                  <a:pt x="970504" y="630146"/>
                </a:lnTo>
                <a:lnTo>
                  <a:pt x="963696" y="630145"/>
                </a:lnTo>
                <a:lnTo>
                  <a:pt x="960779" y="629173"/>
                </a:lnTo>
                <a:lnTo>
                  <a:pt x="957862" y="629173"/>
                </a:lnTo>
                <a:lnTo>
                  <a:pt x="953972" y="629173"/>
                </a:lnTo>
                <a:lnTo>
                  <a:pt x="949111" y="628201"/>
                </a:lnTo>
                <a:lnTo>
                  <a:pt x="950082" y="628201"/>
                </a:lnTo>
                <a:lnTo>
                  <a:pt x="949110" y="628201"/>
                </a:lnTo>
                <a:lnTo>
                  <a:pt x="949111" y="628201"/>
                </a:lnTo>
                <a:lnTo>
                  <a:pt x="947165" y="628201"/>
                </a:lnTo>
                <a:lnTo>
                  <a:pt x="944247" y="628201"/>
                </a:lnTo>
                <a:lnTo>
                  <a:pt x="942303" y="627228"/>
                </a:lnTo>
                <a:lnTo>
                  <a:pt x="940358" y="628201"/>
                </a:lnTo>
                <a:lnTo>
                  <a:pt x="937441" y="626256"/>
                </a:lnTo>
                <a:lnTo>
                  <a:pt x="935496" y="627228"/>
                </a:lnTo>
                <a:lnTo>
                  <a:pt x="933550" y="626256"/>
                </a:lnTo>
                <a:lnTo>
                  <a:pt x="930633" y="625283"/>
                </a:lnTo>
                <a:lnTo>
                  <a:pt x="927716" y="625283"/>
                </a:lnTo>
                <a:lnTo>
                  <a:pt x="923826" y="625283"/>
                </a:lnTo>
                <a:lnTo>
                  <a:pt x="919936" y="624311"/>
                </a:lnTo>
                <a:lnTo>
                  <a:pt x="911184" y="622366"/>
                </a:lnTo>
                <a:lnTo>
                  <a:pt x="909239" y="622366"/>
                </a:lnTo>
                <a:lnTo>
                  <a:pt x="908267" y="623339"/>
                </a:lnTo>
                <a:lnTo>
                  <a:pt x="908267" y="622366"/>
                </a:lnTo>
                <a:lnTo>
                  <a:pt x="910212" y="622366"/>
                </a:lnTo>
                <a:lnTo>
                  <a:pt x="912157" y="622366"/>
                </a:lnTo>
                <a:lnTo>
                  <a:pt x="911184" y="621394"/>
                </a:lnTo>
                <a:lnTo>
                  <a:pt x="893680" y="619449"/>
                </a:lnTo>
                <a:lnTo>
                  <a:pt x="875204" y="617504"/>
                </a:lnTo>
                <a:lnTo>
                  <a:pt x="840196" y="610697"/>
                </a:lnTo>
                <a:lnTo>
                  <a:pt x="836306" y="609725"/>
                </a:lnTo>
                <a:lnTo>
                  <a:pt x="835333" y="608752"/>
                </a:lnTo>
                <a:lnTo>
                  <a:pt x="829499" y="607779"/>
                </a:lnTo>
                <a:lnTo>
                  <a:pt x="823664" y="607779"/>
                </a:lnTo>
                <a:lnTo>
                  <a:pt x="821719" y="605834"/>
                </a:lnTo>
                <a:lnTo>
                  <a:pt x="818802" y="605834"/>
                </a:lnTo>
                <a:lnTo>
                  <a:pt x="816856" y="605835"/>
                </a:lnTo>
                <a:lnTo>
                  <a:pt x="814912" y="605834"/>
                </a:lnTo>
                <a:lnTo>
                  <a:pt x="811994" y="605835"/>
                </a:lnTo>
                <a:lnTo>
                  <a:pt x="813939" y="604862"/>
                </a:lnTo>
                <a:lnTo>
                  <a:pt x="813939" y="603889"/>
                </a:lnTo>
                <a:lnTo>
                  <a:pt x="807132" y="603890"/>
                </a:lnTo>
                <a:lnTo>
                  <a:pt x="799352" y="602917"/>
                </a:lnTo>
                <a:lnTo>
                  <a:pt x="801298" y="602917"/>
                </a:lnTo>
                <a:lnTo>
                  <a:pt x="801297" y="601945"/>
                </a:lnTo>
                <a:lnTo>
                  <a:pt x="797407" y="601944"/>
                </a:lnTo>
                <a:lnTo>
                  <a:pt x="794490" y="600972"/>
                </a:lnTo>
                <a:lnTo>
                  <a:pt x="787683" y="600000"/>
                </a:lnTo>
                <a:lnTo>
                  <a:pt x="789628" y="599027"/>
                </a:lnTo>
                <a:lnTo>
                  <a:pt x="785738" y="598055"/>
                </a:lnTo>
                <a:lnTo>
                  <a:pt x="784765" y="599027"/>
                </a:lnTo>
                <a:lnTo>
                  <a:pt x="783793" y="599027"/>
                </a:lnTo>
                <a:lnTo>
                  <a:pt x="781848" y="599027"/>
                </a:lnTo>
                <a:lnTo>
                  <a:pt x="781849" y="598055"/>
                </a:lnTo>
                <a:lnTo>
                  <a:pt x="776986" y="598055"/>
                </a:lnTo>
                <a:lnTo>
                  <a:pt x="771152" y="597082"/>
                </a:lnTo>
                <a:lnTo>
                  <a:pt x="760455" y="595137"/>
                </a:lnTo>
                <a:lnTo>
                  <a:pt x="750730" y="592220"/>
                </a:lnTo>
                <a:lnTo>
                  <a:pt x="741006" y="590275"/>
                </a:lnTo>
                <a:lnTo>
                  <a:pt x="740034" y="589303"/>
                </a:lnTo>
                <a:lnTo>
                  <a:pt x="739061" y="589303"/>
                </a:lnTo>
                <a:lnTo>
                  <a:pt x="738088" y="588330"/>
                </a:lnTo>
                <a:lnTo>
                  <a:pt x="735171" y="587358"/>
                </a:lnTo>
                <a:lnTo>
                  <a:pt x="734199" y="587358"/>
                </a:lnTo>
                <a:lnTo>
                  <a:pt x="733226" y="587358"/>
                </a:lnTo>
                <a:lnTo>
                  <a:pt x="729336" y="587358"/>
                </a:lnTo>
                <a:lnTo>
                  <a:pt x="726419" y="587358"/>
                </a:lnTo>
                <a:lnTo>
                  <a:pt x="727392" y="588331"/>
                </a:lnTo>
                <a:lnTo>
                  <a:pt x="716694" y="585413"/>
                </a:lnTo>
                <a:lnTo>
                  <a:pt x="707942" y="583468"/>
                </a:lnTo>
                <a:lnTo>
                  <a:pt x="708915" y="582496"/>
                </a:lnTo>
                <a:lnTo>
                  <a:pt x="708915" y="581523"/>
                </a:lnTo>
                <a:lnTo>
                  <a:pt x="710860" y="581523"/>
                </a:lnTo>
                <a:lnTo>
                  <a:pt x="707942" y="579578"/>
                </a:lnTo>
                <a:lnTo>
                  <a:pt x="709888" y="579578"/>
                </a:lnTo>
                <a:lnTo>
                  <a:pt x="704052" y="578606"/>
                </a:lnTo>
                <a:lnTo>
                  <a:pt x="699190" y="577634"/>
                </a:lnTo>
                <a:lnTo>
                  <a:pt x="691411" y="577633"/>
                </a:lnTo>
                <a:lnTo>
                  <a:pt x="687521" y="576661"/>
                </a:lnTo>
                <a:lnTo>
                  <a:pt x="682659" y="575689"/>
                </a:lnTo>
                <a:lnTo>
                  <a:pt x="683631" y="575688"/>
                </a:lnTo>
                <a:lnTo>
                  <a:pt x="683631" y="574716"/>
                </a:lnTo>
                <a:lnTo>
                  <a:pt x="682659" y="574716"/>
                </a:lnTo>
                <a:lnTo>
                  <a:pt x="683632" y="573744"/>
                </a:lnTo>
                <a:lnTo>
                  <a:pt x="672934" y="574716"/>
                </a:lnTo>
                <a:lnTo>
                  <a:pt x="670990" y="573744"/>
                </a:lnTo>
                <a:lnTo>
                  <a:pt x="670990" y="572771"/>
                </a:lnTo>
                <a:lnTo>
                  <a:pt x="669045" y="572771"/>
                </a:lnTo>
                <a:lnTo>
                  <a:pt x="668072" y="572771"/>
                </a:lnTo>
                <a:lnTo>
                  <a:pt x="666127" y="572771"/>
                </a:lnTo>
                <a:lnTo>
                  <a:pt x="660292" y="571799"/>
                </a:lnTo>
                <a:lnTo>
                  <a:pt x="657375" y="569854"/>
                </a:lnTo>
                <a:lnTo>
                  <a:pt x="655430" y="568882"/>
                </a:lnTo>
                <a:lnTo>
                  <a:pt x="657375" y="568881"/>
                </a:lnTo>
                <a:lnTo>
                  <a:pt x="657375" y="567909"/>
                </a:lnTo>
                <a:lnTo>
                  <a:pt x="647651" y="565964"/>
                </a:lnTo>
                <a:lnTo>
                  <a:pt x="642788" y="564992"/>
                </a:lnTo>
                <a:lnTo>
                  <a:pt x="641816" y="564992"/>
                </a:lnTo>
                <a:lnTo>
                  <a:pt x="641816" y="565964"/>
                </a:lnTo>
                <a:lnTo>
                  <a:pt x="638899" y="565964"/>
                </a:lnTo>
                <a:lnTo>
                  <a:pt x="633064" y="564020"/>
                </a:lnTo>
                <a:lnTo>
                  <a:pt x="634036" y="564019"/>
                </a:lnTo>
                <a:lnTo>
                  <a:pt x="635009" y="563047"/>
                </a:lnTo>
                <a:lnTo>
                  <a:pt x="625284" y="562075"/>
                </a:lnTo>
                <a:lnTo>
                  <a:pt x="615560" y="560129"/>
                </a:lnTo>
                <a:lnTo>
                  <a:pt x="617505" y="560130"/>
                </a:lnTo>
                <a:lnTo>
                  <a:pt x="619450" y="560129"/>
                </a:lnTo>
                <a:lnTo>
                  <a:pt x="613615" y="558185"/>
                </a:lnTo>
                <a:lnTo>
                  <a:pt x="606808" y="556240"/>
                </a:lnTo>
                <a:lnTo>
                  <a:pt x="600973" y="554295"/>
                </a:lnTo>
                <a:lnTo>
                  <a:pt x="595138" y="552350"/>
                </a:lnTo>
                <a:lnTo>
                  <a:pt x="596111" y="553322"/>
                </a:lnTo>
                <a:lnTo>
                  <a:pt x="595139" y="553323"/>
                </a:lnTo>
                <a:lnTo>
                  <a:pt x="592221" y="551377"/>
                </a:lnTo>
                <a:lnTo>
                  <a:pt x="589304" y="550405"/>
                </a:lnTo>
                <a:lnTo>
                  <a:pt x="587359" y="549432"/>
                </a:lnTo>
                <a:lnTo>
                  <a:pt x="583469" y="548460"/>
                </a:lnTo>
                <a:lnTo>
                  <a:pt x="582497" y="548460"/>
                </a:lnTo>
                <a:lnTo>
                  <a:pt x="585414" y="549432"/>
                </a:lnTo>
                <a:lnTo>
                  <a:pt x="572772" y="545542"/>
                </a:lnTo>
                <a:lnTo>
                  <a:pt x="564993" y="543597"/>
                </a:lnTo>
                <a:lnTo>
                  <a:pt x="557213" y="540680"/>
                </a:lnTo>
                <a:lnTo>
                  <a:pt x="554295" y="540680"/>
                </a:lnTo>
                <a:lnTo>
                  <a:pt x="549433" y="539708"/>
                </a:lnTo>
                <a:lnTo>
                  <a:pt x="550406" y="538735"/>
                </a:lnTo>
                <a:lnTo>
                  <a:pt x="548461" y="537763"/>
                </a:lnTo>
                <a:lnTo>
                  <a:pt x="550406" y="537763"/>
                </a:lnTo>
                <a:lnTo>
                  <a:pt x="554296" y="538735"/>
                </a:lnTo>
                <a:lnTo>
                  <a:pt x="553323" y="537763"/>
                </a:lnTo>
                <a:lnTo>
                  <a:pt x="550406" y="537763"/>
                </a:lnTo>
                <a:lnTo>
                  <a:pt x="544572" y="535818"/>
                </a:lnTo>
                <a:lnTo>
                  <a:pt x="541654" y="534845"/>
                </a:lnTo>
                <a:lnTo>
                  <a:pt x="538736" y="533873"/>
                </a:lnTo>
                <a:lnTo>
                  <a:pt x="536792" y="532901"/>
                </a:lnTo>
                <a:lnTo>
                  <a:pt x="537764" y="532901"/>
                </a:lnTo>
                <a:lnTo>
                  <a:pt x="538737" y="531928"/>
                </a:lnTo>
                <a:lnTo>
                  <a:pt x="536792" y="531928"/>
                </a:lnTo>
                <a:lnTo>
                  <a:pt x="532902" y="530956"/>
                </a:lnTo>
                <a:lnTo>
                  <a:pt x="529985" y="529983"/>
                </a:lnTo>
                <a:lnTo>
                  <a:pt x="527067" y="529011"/>
                </a:lnTo>
                <a:lnTo>
                  <a:pt x="526095" y="529011"/>
                </a:lnTo>
                <a:lnTo>
                  <a:pt x="525122" y="529011"/>
                </a:lnTo>
                <a:lnTo>
                  <a:pt x="524150" y="529011"/>
                </a:lnTo>
                <a:lnTo>
                  <a:pt x="523178" y="528039"/>
                </a:lnTo>
                <a:lnTo>
                  <a:pt x="520260" y="527066"/>
                </a:lnTo>
                <a:lnTo>
                  <a:pt x="517342" y="526094"/>
                </a:lnTo>
                <a:lnTo>
                  <a:pt x="517343" y="525122"/>
                </a:lnTo>
                <a:lnTo>
                  <a:pt x="518315" y="524149"/>
                </a:lnTo>
                <a:lnTo>
                  <a:pt x="514425" y="524149"/>
                </a:lnTo>
                <a:lnTo>
                  <a:pt x="511508" y="524149"/>
                </a:lnTo>
                <a:lnTo>
                  <a:pt x="511508" y="523176"/>
                </a:lnTo>
                <a:lnTo>
                  <a:pt x="509563" y="523177"/>
                </a:lnTo>
                <a:lnTo>
                  <a:pt x="507619" y="522204"/>
                </a:lnTo>
                <a:lnTo>
                  <a:pt x="504701" y="521232"/>
                </a:lnTo>
                <a:lnTo>
                  <a:pt x="501783" y="521232"/>
                </a:lnTo>
                <a:lnTo>
                  <a:pt x="494004" y="517342"/>
                </a:lnTo>
                <a:lnTo>
                  <a:pt x="490114" y="515396"/>
                </a:lnTo>
                <a:lnTo>
                  <a:pt x="487197" y="513452"/>
                </a:lnTo>
                <a:lnTo>
                  <a:pt x="481362" y="512480"/>
                </a:lnTo>
                <a:lnTo>
                  <a:pt x="475527" y="509562"/>
                </a:lnTo>
                <a:lnTo>
                  <a:pt x="477472" y="509562"/>
                </a:lnTo>
                <a:lnTo>
                  <a:pt x="474555" y="508590"/>
                </a:lnTo>
                <a:lnTo>
                  <a:pt x="471638" y="507617"/>
                </a:lnTo>
                <a:lnTo>
                  <a:pt x="468720" y="505672"/>
                </a:lnTo>
                <a:lnTo>
                  <a:pt x="463858" y="502755"/>
                </a:lnTo>
                <a:lnTo>
                  <a:pt x="461913" y="501783"/>
                </a:lnTo>
                <a:lnTo>
                  <a:pt x="460941" y="502755"/>
                </a:lnTo>
                <a:lnTo>
                  <a:pt x="459968" y="503727"/>
                </a:lnTo>
                <a:lnTo>
                  <a:pt x="457051" y="501783"/>
                </a:lnTo>
                <a:lnTo>
                  <a:pt x="453161" y="499838"/>
                </a:lnTo>
                <a:lnTo>
                  <a:pt x="448299" y="498865"/>
                </a:lnTo>
                <a:lnTo>
                  <a:pt x="445381" y="495948"/>
                </a:lnTo>
                <a:lnTo>
                  <a:pt x="448299" y="496920"/>
                </a:lnTo>
                <a:lnTo>
                  <a:pt x="449271" y="496921"/>
                </a:lnTo>
                <a:lnTo>
                  <a:pt x="448299" y="495948"/>
                </a:lnTo>
                <a:lnTo>
                  <a:pt x="445381" y="494003"/>
                </a:lnTo>
                <a:lnTo>
                  <a:pt x="442464" y="493031"/>
                </a:lnTo>
                <a:lnTo>
                  <a:pt x="439547" y="492058"/>
                </a:lnTo>
                <a:lnTo>
                  <a:pt x="435657" y="491086"/>
                </a:lnTo>
                <a:lnTo>
                  <a:pt x="436630" y="493030"/>
                </a:lnTo>
                <a:lnTo>
                  <a:pt x="433712" y="491086"/>
                </a:lnTo>
                <a:lnTo>
                  <a:pt x="431767" y="490113"/>
                </a:lnTo>
                <a:lnTo>
                  <a:pt x="428850" y="490113"/>
                </a:lnTo>
                <a:lnTo>
                  <a:pt x="428850" y="489141"/>
                </a:lnTo>
                <a:lnTo>
                  <a:pt x="424960" y="487196"/>
                </a:lnTo>
                <a:lnTo>
                  <a:pt x="423015" y="486223"/>
                </a:lnTo>
                <a:lnTo>
                  <a:pt x="422043" y="487196"/>
                </a:lnTo>
                <a:lnTo>
                  <a:pt x="415236" y="483306"/>
                </a:lnTo>
                <a:lnTo>
                  <a:pt x="407456" y="479416"/>
                </a:lnTo>
                <a:lnTo>
                  <a:pt x="400649" y="475527"/>
                </a:lnTo>
                <a:lnTo>
                  <a:pt x="397732" y="473582"/>
                </a:lnTo>
                <a:lnTo>
                  <a:pt x="395787" y="471637"/>
                </a:lnTo>
                <a:lnTo>
                  <a:pt x="392869" y="470664"/>
                </a:lnTo>
                <a:lnTo>
                  <a:pt x="391897" y="470664"/>
                </a:lnTo>
                <a:lnTo>
                  <a:pt x="392869" y="471637"/>
                </a:lnTo>
                <a:lnTo>
                  <a:pt x="393842" y="471636"/>
                </a:lnTo>
                <a:lnTo>
                  <a:pt x="395787" y="472609"/>
                </a:lnTo>
                <a:lnTo>
                  <a:pt x="393842" y="472609"/>
                </a:lnTo>
                <a:lnTo>
                  <a:pt x="390925" y="470664"/>
                </a:lnTo>
                <a:lnTo>
                  <a:pt x="390924" y="469691"/>
                </a:lnTo>
                <a:lnTo>
                  <a:pt x="391897" y="469692"/>
                </a:lnTo>
                <a:lnTo>
                  <a:pt x="388007" y="467747"/>
                </a:lnTo>
                <a:lnTo>
                  <a:pt x="385090" y="466774"/>
                </a:lnTo>
                <a:lnTo>
                  <a:pt x="381200" y="466774"/>
                </a:lnTo>
                <a:lnTo>
                  <a:pt x="377310" y="463857"/>
                </a:lnTo>
                <a:lnTo>
                  <a:pt x="374393" y="461913"/>
                </a:lnTo>
                <a:lnTo>
                  <a:pt x="369531" y="460940"/>
                </a:lnTo>
                <a:lnTo>
                  <a:pt x="367586" y="458995"/>
                </a:lnTo>
                <a:lnTo>
                  <a:pt x="366613" y="458994"/>
                </a:lnTo>
                <a:lnTo>
                  <a:pt x="367586" y="457050"/>
                </a:lnTo>
                <a:lnTo>
                  <a:pt x="363696" y="455105"/>
                </a:lnTo>
                <a:lnTo>
                  <a:pt x="360779" y="454133"/>
                </a:lnTo>
                <a:lnTo>
                  <a:pt x="357861" y="451215"/>
                </a:lnTo>
                <a:lnTo>
                  <a:pt x="357861" y="452187"/>
                </a:lnTo>
                <a:lnTo>
                  <a:pt x="356889" y="451216"/>
                </a:lnTo>
                <a:lnTo>
                  <a:pt x="353971" y="450243"/>
                </a:lnTo>
                <a:lnTo>
                  <a:pt x="354944" y="450243"/>
                </a:lnTo>
                <a:lnTo>
                  <a:pt x="352999" y="449270"/>
                </a:lnTo>
                <a:lnTo>
                  <a:pt x="350081" y="447325"/>
                </a:lnTo>
                <a:lnTo>
                  <a:pt x="352026" y="449270"/>
                </a:lnTo>
                <a:lnTo>
                  <a:pt x="354944" y="451215"/>
                </a:lnTo>
                <a:lnTo>
                  <a:pt x="349109" y="449271"/>
                </a:lnTo>
                <a:lnTo>
                  <a:pt x="347164" y="447325"/>
                </a:lnTo>
                <a:lnTo>
                  <a:pt x="343274" y="445381"/>
                </a:lnTo>
                <a:lnTo>
                  <a:pt x="340357" y="444408"/>
                </a:lnTo>
                <a:lnTo>
                  <a:pt x="339385" y="442463"/>
                </a:lnTo>
                <a:lnTo>
                  <a:pt x="336468" y="440518"/>
                </a:lnTo>
                <a:lnTo>
                  <a:pt x="334522" y="440518"/>
                </a:lnTo>
                <a:lnTo>
                  <a:pt x="330633" y="437601"/>
                </a:lnTo>
                <a:lnTo>
                  <a:pt x="329660" y="437601"/>
                </a:lnTo>
                <a:lnTo>
                  <a:pt x="327715" y="436628"/>
                </a:lnTo>
                <a:lnTo>
                  <a:pt x="324798" y="435656"/>
                </a:lnTo>
                <a:lnTo>
                  <a:pt x="322853" y="434683"/>
                </a:lnTo>
                <a:lnTo>
                  <a:pt x="320908" y="434683"/>
                </a:lnTo>
                <a:lnTo>
                  <a:pt x="314101" y="429822"/>
                </a:lnTo>
                <a:lnTo>
                  <a:pt x="315073" y="429821"/>
                </a:lnTo>
                <a:lnTo>
                  <a:pt x="311184" y="426904"/>
                </a:lnTo>
                <a:lnTo>
                  <a:pt x="306322" y="424959"/>
                </a:lnTo>
                <a:lnTo>
                  <a:pt x="307294" y="424959"/>
                </a:lnTo>
                <a:lnTo>
                  <a:pt x="303404" y="423014"/>
                </a:lnTo>
                <a:lnTo>
                  <a:pt x="300487" y="421069"/>
                </a:lnTo>
                <a:lnTo>
                  <a:pt x="298542" y="420097"/>
                </a:lnTo>
                <a:lnTo>
                  <a:pt x="298542" y="418152"/>
                </a:lnTo>
                <a:lnTo>
                  <a:pt x="298542" y="417180"/>
                </a:lnTo>
                <a:lnTo>
                  <a:pt x="296597" y="416207"/>
                </a:lnTo>
                <a:lnTo>
                  <a:pt x="293679" y="415235"/>
                </a:lnTo>
                <a:lnTo>
                  <a:pt x="291735" y="414262"/>
                </a:lnTo>
                <a:lnTo>
                  <a:pt x="290762" y="415235"/>
                </a:lnTo>
                <a:lnTo>
                  <a:pt x="290762" y="416207"/>
                </a:lnTo>
                <a:lnTo>
                  <a:pt x="281038" y="409400"/>
                </a:lnTo>
                <a:lnTo>
                  <a:pt x="276175" y="406483"/>
                </a:lnTo>
                <a:lnTo>
                  <a:pt x="271313" y="402592"/>
                </a:lnTo>
                <a:lnTo>
                  <a:pt x="270341" y="402593"/>
                </a:lnTo>
                <a:lnTo>
                  <a:pt x="269368" y="401620"/>
                </a:lnTo>
                <a:lnTo>
                  <a:pt x="254782" y="392868"/>
                </a:lnTo>
                <a:lnTo>
                  <a:pt x="247975" y="388006"/>
                </a:lnTo>
                <a:lnTo>
                  <a:pt x="244085" y="384117"/>
                </a:lnTo>
                <a:lnTo>
                  <a:pt x="244085" y="383144"/>
                </a:lnTo>
                <a:lnTo>
                  <a:pt x="244085" y="382172"/>
                </a:lnTo>
                <a:lnTo>
                  <a:pt x="242140" y="381199"/>
                </a:lnTo>
                <a:lnTo>
                  <a:pt x="241167" y="380227"/>
                </a:lnTo>
                <a:lnTo>
                  <a:pt x="240195" y="380226"/>
                </a:lnTo>
                <a:lnTo>
                  <a:pt x="240195" y="381199"/>
                </a:lnTo>
                <a:lnTo>
                  <a:pt x="241167" y="383144"/>
                </a:lnTo>
                <a:lnTo>
                  <a:pt x="232415" y="376337"/>
                </a:lnTo>
                <a:lnTo>
                  <a:pt x="225608" y="370502"/>
                </a:lnTo>
                <a:lnTo>
                  <a:pt x="225608" y="371474"/>
                </a:lnTo>
                <a:lnTo>
                  <a:pt x="223663" y="370502"/>
                </a:lnTo>
                <a:lnTo>
                  <a:pt x="223663" y="369530"/>
                </a:lnTo>
                <a:lnTo>
                  <a:pt x="222691" y="368557"/>
                </a:lnTo>
                <a:lnTo>
                  <a:pt x="217829" y="364668"/>
                </a:lnTo>
                <a:lnTo>
                  <a:pt x="216856" y="365640"/>
                </a:lnTo>
                <a:lnTo>
                  <a:pt x="215883" y="363695"/>
                </a:lnTo>
                <a:lnTo>
                  <a:pt x="213939" y="362722"/>
                </a:lnTo>
                <a:lnTo>
                  <a:pt x="212966" y="362723"/>
                </a:lnTo>
                <a:lnTo>
                  <a:pt x="211021" y="360777"/>
                </a:lnTo>
                <a:lnTo>
                  <a:pt x="211022" y="359805"/>
                </a:lnTo>
                <a:lnTo>
                  <a:pt x="205187" y="356888"/>
                </a:lnTo>
                <a:lnTo>
                  <a:pt x="199352" y="352025"/>
                </a:lnTo>
                <a:lnTo>
                  <a:pt x="198380" y="349108"/>
                </a:lnTo>
                <a:lnTo>
                  <a:pt x="195462" y="348136"/>
                </a:lnTo>
                <a:lnTo>
                  <a:pt x="195462" y="349108"/>
                </a:lnTo>
                <a:lnTo>
                  <a:pt x="189628" y="342301"/>
                </a:lnTo>
                <a:lnTo>
                  <a:pt x="186710" y="338411"/>
                </a:lnTo>
                <a:lnTo>
                  <a:pt x="177958" y="333549"/>
                </a:lnTo>
                <a:lnTo>
                  <a:pt x="169206" y="326742"/>
                </a:lnTo>
                <a:lnTo>
                  <a:pt x="151702" y="311183"/>
                </a:lnTo>
                <a:lnTo>
                  <a:pt x="152674" y="311182"/>
                </a:lnTo>
                <a:lnTo>
                  <a:pt x="150730" y="309238"/>
                </a:lnTo>
                <a:lnTo>
                  <a:pt x="149757" y="309238"/>
                </a:lnTo>
                <a:lnTo>
                  <a:pt x="148785" y="308265"/>
                </a:lnTo>
                <a:lnTo>
                  <a:pt x="148785" y="307293"/>
                </a:lnTo>
                <a:lnTo>
                  <a:pt x="148785" y="306320"/>
                </a:lnTo>
                <a:lnTo>
                  <a:pt x="150730" y="306320"/>
                </a:lnTo>
                <a:lnTo>
                  <a:pt x="147812" y="304375"/>
                </a:lnTo>
                <a:lnTo>
                  <a:pt x="145867" y="302431"/>
                </a:lnTo>
                <a:lnTo>
                  <a:pt x="141978" y="300486"/>
                </a:lnTo>
                <a:lnTo>
                  <a:pt x="141978" y="301458"/>
                </a:lnTo>
                <a:lnTo>
                  <a:pt x="140033" y="299513"/>
                </a:lnTo>
                <a:lnTo>
                  <a:pt x="138088" y="297569"/>
                </a:lnTo>
                <a:lnTo>
                  <a:pt x="136143" y="296596"/>
                </a:lnTo>
                <a:lnTo>
                  <a:pt x="136143" y="295623"/>
                </a:lnTo>
                <a:lnTo>
                  <a:pt x="137115" y="295624"/>
                </a:lnTo>
                <a:lnTo>
                  <a:pt x="138088" y="295624"/>
                </a:lnTo>
                <a:lnTo>
                  <a:pt x="135171" y="293679"/>
                </a:lnTo>
                <a:lnTo>
                  <a:pt x="135170" y="292706"/>
                </a:lnTo>
                <a:lnTo>
                  <a:pt x="136143" y="292706"/>
                </a:lnTo>
                <a:lnTo>
                  <a:pt x="139060" y="293679"/>
                </a:lnTo>
                <a:lnTo>
                  <a:pt x="141977" y="294651"/>
                </a:lnTo>
                <a:lnTo>
                  <a:pt x="141978" y="293679"/>
                </a:lnTo>
                <a:lnTo>
                  <a:pt x="140033" y="291734"/>
                </a:lnTo>
                <a:lnTo>
                  <a:pt x="140033" y="290761"/>
                </a:lnTo>
                <a:lnTo>
                  <a:pt x="141005" y="290761"/>
                </a:lnTo>
                <a:lnTo>
                  <a:pt x="141978" y="291734"/>
                </a:lnTo>
                <a:lnTo>
                  <a:pt x="143922" y="292707"/>
                </a:lnTo>
                <a:lnTo>
                  <a:pt x="141978" y="290761"/>
                </a:lnTo>
                <a:lnTo>
                  <a:pt x="138088" y="288817"/>
                </a:lnTo>
                <a:lnTo>
                  <a:pt x="137115" y="288816"/>
                </a:lnTo>
                <a:lnTo>
                  <a:pt x="137116" y="290761"/>
                </a:lnTo>
                <a:lnTo>
                  <a:pt x="134198" y="287844"/>
                </a:lnTo>
                <a:lnTo>
                  <a:pt x="132253" y="287844"/>
                </a:lnTo>
                <a:lnTo>
                  <a:pt x="131281" y="287358"/>
                </a:lnTo>
                <a:lnTo>
                  <a:pt x="130308" y="286872"/>
                </a:lnTo>
                <a:lnTo>
                  <a:pt x="127391" y="284927"/>
                </a:lnTo>
                <a:lnTo>
                  <a:pt x="127391" y="283954"/>
                </a:lnTo>
                <a:lnTo>
                  <a:pt x="128363" y="284926"/>
                </a:lnTo>
                <a:lnTo>
                  <a:pt x="129336" y="285899"/>
                </a:lnTo>
                <a:lnTo>
                  <a:pt x="131281" y="286871"/>
                </a:lnTo>
                <a:lnTo>
                  <a:pt x="130308" y="284927"/>
                </a:lnTo>
                <a:lnTo>
                  <a:pt x="128363" y="282981"/>
                </a:lnTo>
                <a:lnTo>
                  <a:pt x="124473" y="280065"/>
                </a:lnTo>
                <a:lnTo>
                  <a:pt x="125446" y="281037"/>
                </a:lnTo>
                <a:lnTo>
                  <a:pt x="124474" y="282009"/>
                </a:lnTo>
                <a:lnTo>
                  <a:pt x="121556" y="280064"/>
                </a:lnTo>
                <a:lnTo>
                  <a:pt x="121556" y="279092"/>
                </a:lnTo>
                <a:lnTo>
                  <a:pt x="122529" y="279092"/>
                </a:lnTo>
                <a:lnTo>
                  <a:pt x="120584" y="277147"/>
                </a:lnTo>
                <a:lnTo>
                  <a:pt x="117666" y="276175"/>
                </a:lnTo>
                <a:lnTo>
                  <a:pt x="118639" y="277147"/>
                </a:lnTo>
                <a:lnTo>
                  <a:pt x="116694" y="276174"/>
                </a:lnTo>
                <a:lnTo>
                  <a:pt x="114749" y="275202"/>
                </a:lnTo>
                <a:lnTo>
                  <a:pt x="113777" y="273257"/>
                </a:lnTo>
                <a:lnTo>
                  <a:pt x="111832" y="271312"/>
                </a:lnTo>
                <a:lnTo>
                  <a:pt x="112804" y="270340"/>
                </a:lnTo>
                <a:lnTo>
                  <a:pt x="114749" y="271312"/>
                </a:lnTo>
                <a:lnTo>
                  <a:pt x="115721" y="271312"/>
                </a:lnTo>
                <a:lnTo>
                  <a:pt x="114749" y="268395"/>
                </a:lnTo>
                <a:lnTo>
                  <a:pt x="113777" y="268395"/>
                </a:lnTo>
                <a:lnTo>
                  <a:pt x="110859" y="267423"/>
                </a:lnTo>
                <a:lnTo>
                  <a:pt x="109887" y="266450"/>
                </a:lnTo>
                <a:lnTo>
                  <a:pt x="108914" y="266451"/>
                </a:lnTo>
                <a:lnTo>
                  <a:pt x="108914" y="267423"/>
                </a:lnTo>
                <a:lnTo>
                  <a:pt x="108915" y="265478"/>
                </a:lnTo>
                <a:lnTo>
                  <a:pt x="109887" y="265478"/>
                </a:lnTo>
                <a:lnTo>
                  <a:pt x="107942" y="263533"/>
                </a:lnTo>
                <a:lnTo>
                  <a:pt x="105997" y="261588"/>
                </a:lnTo>
                <a:lnTo>
                  <a:pt x="104052" y="260616"/>
                </a:lnTo>
                <a:lnTo>
                  <a:pt x="104052" y="258671"/>
                </a:lnTo>
                <a:lnTo>
                  <a:pt x="102107" y="258670"/>
                </a:lnTo>
                <a:lnTo>
                  <a:pt x="101135" y="254781"/>
                </a:lnTo>
                <a:lnTo>
                  <a:pt x="96273" y="250891"/>
                </a:lnTo>
                <a:lnTo>
                  <a:pt x="95300" y="248946"/>
                </a:lnTo>
                <a:lnTo>
                  <a:pt x="94328" y="247974"/>
                </a:lnTo>
                <a:lnTo>
                  <a:pt x="95300" y="247001"/>
                </a:lnTo>
                <a:lnTo>
                  <a:pt x="92383" y="244084"/>
                </a:lnTo>
                <a:lnTo>
                  <a:pt x="91410" y="243111"/>
                </a:lnTo>
                <a:lnTo>
                  <a:pt x="90438" y="244084"/>
                </a:lnTo>
                <a:lnTo>
                  <a:pt x="92383" y="246029"/>
                </a:lnTo>
                <a:lnTo>
                  <a:pt x="93355" y="247974"/>
                </a:lnTo>
                <a:lnTo>
                  <a:pt x="92383" y="247001"/>
                </a:lnTo>
                <a:lnTo>
                  <a:pt x="88493" y="244084"/>
                </a:lnTo>
                <a:lnTo>
                  <a:pt x="89465" y="243111"/>
                </a:lnTo>
                <a:lnTo>
                  <a:pt x="87520" y="241167"/>
                </a:lnTo>
                <a:lnTo>
                  <a:pt x="85576" y="239221"/>
                </a:lnTo>
                <a:lnTo>
                  <a:pt x="85576" y="238249"/>
                </a:lnTo>
                <a:lnTo>
                  <a:pt x="83631" y="237277"/>
                </a:lnTo>
                <a:lnTo>
                  <a:pt x="82658" y="235332"/>
                </a:lnTo>
                <a:lnTo>
                  <a:pt x="82658" y="234360"/>
                </a:lnTo>
                <a:lnTo>
                  <a:pt x="82658" y="233387"/>
                </a:lnTo>
                <a:lnTo>
                  <a:pt x="80713" y="231442"/>
                </a:lnTo>
                <a:lnTo>
                  <a:pt x="84603" y="234359"/>
                </a:lnTo>
                <a:lnTo>
                  <a:pt x="82658" y="232415"/>
                </a:lnTo>
                <a:lnTo>
                  <a:pt x="81686" y="229497"/>
                </a:lnTo>
                <a:lnTo>
                  <a:pt x="76824" y="227552"/>
                </a:lnTo>
                <a:lnTo>
                  <a:pt x="75851" y="226580"/>
                </a:lnTo>
                <a:lnTo>
                  <a:pt x="74879" y="225607"/>
                </a:lnTo>
                <a:lnTo>
                  <a:pt x="74879" y="224635"/>
                </a:lnTo>
                <a:lnTo>
                  <a:pt x="73906" y="223663"/>
                </a:lnTo>
                <a:lnTo>
                  <a:pt x="76824" y="226580"/>
                </a:lnTo>
                <a:lnTo>
                  <a:pt x="76823" y="224635"/>
                </a:lnTo>
                <a:lnTo>
                  <a:pt x="73906" y="219773"/>
                </a:lnTo>
                <a:lnTo>
                  <a:pt x="70989" y="217828"/>
                </a:lnTo>
                <a:lnTo>
                  <a:pt x="70017" y="217827"/>
                </a:lnTo>
                <a:lnTo>
                  <a:pt x="69044" y="216855"/>
                </a:lnTo>
                <a:lnTo>
                  <a:pt x="69044" y="215882"/>
                </a:lnTo>
                <a:lnTo>
                  <a:pt x="70016" y="215883"/>
                </a:lnTo>
                <a:lnTo>
                  <a:pt x="69044" y="213938"/>
                </a:lnTo>
                <a:lnTo>
                  <a:pt x="68072" y="213938"/>
                </a:lnTo>
                <a:lnTo>
                  <a:pt x="68071" y="214911"/>
                </a:lnTo>
                <a:lnTo>
                  <a:pt x="67099" y="213938"/>
                </a:lnTo>
                <a:lnTo>
                  <a:pt x="63209" y="203241"/>
                </a:lnTo>
                <a:lnTo>
                  <a:pt x="67099" y="206158"/>
                </a:lnTo>
                <a:lnTo>
                  <a:pt x="65154" y="204214"/>
                </a:lnTo>
                <a:lnTo>
                  <a:pt x="67099" y="204213"/>
                </a:lnTo>
                <a:lnTo>
                  <a:pt x="67099" y="203241"/>
                </a:lnTo>
                <a:lnTo>
                  <a:pt x="67099" y="202269"/>
                </a:lnTo>
                <a:lnTo>
                  <a:pt x="68072" y="202269"/>
                </a:lnTo>
                <a:lnTo>
                  <a:pt x="66127" y="200324"/>
                </a:lnTo>
                <a:lnTo>
                  <a:pt x="64182" y="197406"/>
                </a:lnTo>
                <a:lnTo>
                  <a:pt x="64182" y="199351"/>
                </a:lnTo>
                <a:lnTo>
                  <a:pt x="63209" y="199351"/>
                </a:lnTo>
                <a:lnTo>
                  <a:pt x="61264" y="198379"/>
                </a:lnTo>
                <a:lnTo>
                  <a:pt x="58347" y="196434"/>
                </a:lnTo>
                <a:lnTo>
                  <a:pt x="57374" y="195461"/>
                </a:lnTo>
                <a:lnTo>
                  <a:pt x="56402" y="196434"/>
                </a:lnTo>
                <a:lnTo>
                  <a:pt x="54457" y="192544"/>
                </a:lnTo>
                <a:lnTo>
                  <a:pt x="54457" y="189627"/>
                </a:lnTo>
                <a:lnTo>
                  <a:pt x="54457" y="187682"/>
                </a:lnTo>
                <a:lnTo>
                  <a:pt x="51540" y="183792"/>
                </a:lnTo>
                <a:lnTo>
                  <a:pt x="51540" y="181847"/>
                </a:lnTo>
                <a:lnTo>
                  <a:pt x="51540" y="180875"/>
                </a:lnTo>
                <a:lnTo>
                  <a:pt x="50567" y="177958"/>
                </a:lnTo>
                <a:lnTo>
                  <a:pt x="48623" y="174067"/>
                </a:lnTo>
                <a:lnTo>
                  <a:pt x="46678" y="173095"/>
                </a:lnTo>
                <a:lnTo>
                  <a:pt x="46678" y="174068"/>
                </a:lnTo>
                <a:lnTo>
                  <a:pt x="46678" y="175040"/>
                </a:lnTo>
                <a:lnTo>
                  <a:pt x="47650" y="176013"/>
                </a:lnTo>
                <a:lnTo>
                  <a:pt x="46678" y="176012"/>
                </a:lnTo>
                <a:lnTo>
                  <a:pt x="43760" y="170178"/>
                </a:lnTo>
                <a:lnTo>
                  <a:pt x="42788" y="169206"/>
                </a:lnTo>
                <a:lnTo>
                  <a:pt x="41815" y="167261"/>
                </a:lnTo>
                <a:lnTo>
                  <a:pt x="42788" y="171150"/>
                </a:lnTo>
                <a:lnTo>
                  <a:pt x="41815" y="173095"/>
                </a:lnTo>
                <a:lnTo>
                  <a:pt x="39870" y="169205"/>
                </a:lnTo>
                <a:lnTo>
                  <a:pt x="40843" y="169205"/>
                </a:lnTo>
                <a:lnTo>
                  <a:pt x="38898" y="166288"/>
                </a:lnTo>
                <a:lnTo>
                  <a:pt x="37926" y="165315"/>
                </a:lnTo>
                <a:lnTo>
                  <a:pt x="36953" y="164343"/>
                </a:lnTo>
                <a:lnTo>
                  <a:pt x="35008" y="161426"/>
                </a:lnTo>
                <a:lnTo>
                  <a:pt x="35008" y="158508"/>
                </a:lnTo>
                <a:lnTo>
                  <a:pt x="36953" y="160453"/>
                </a:lnTo>
                <a:lnTo>
                  <a:pt x="37926" y="163371"/>
                </a:lnTo>
                <a:lnTo>
                  <a:pt x="39871" y="165316"/>
                </a:lnTo>
                <a:lnTo>
                  <a:pt x="40843" y="165316"/>
                </a:lnTo>
                <a:lnTo>
                  <a:pt x="37926" y="160453"/>
                </a:lnTo>
                <a:lnTo>
                  <a:pt x="36953" y="159157"/>
                </a:lnTo>
                <a:lnTo>
                  <a:pt x="36953" y="155591"/>
                </a:lnTo>
                <a:lnTo>
                  <a:pt x="35981" y="153647"/>
                </a:lnTo>
                <a:lnTo>
                  <a:pt x="35008" y="151701"/>
                </a:lnTo>
                <a:lnTo>
                  <a:pt x="36953" y="153646"/>
                </a:lnTo>
                <a:lnTo>
                  <a:pt x="35981" y="149756"/>
                </a:lnTo>
                <a:lnTo>
                  <a:pt x="35981" y="147811"/>
                </a:lnTo>
                <a:lnTo>
                  <a:pt x="36953" y="145867"/>
                </a:lnTo>
                <a:lnTo>
                  <a:pt x="35008" y="142949"/>
                </a:lnTo>
                <a:lnTo>
                  <a:pt x="34036" y="142949"/>
                </a:lnTo>
                <a:lnTo>
                  <a:pt x="34036" y="143921"/>
                </a:lnTo>
                <a:lnTo>
                  <a:pt x="33063" y="144894"/>
                </a:lnTo>
                <a:lnTo>
                  <a:pt x="29174" y="136142"/>
                </a:lnTo>
                <a:lnTo>
                  <a:pt x="25284" y="130307"/>
                </a:lnTo>
                <a:lnTo>
                  <a:pt x="25284" y="129335"/>
                </a:lnTo>
                <a:lnTo>
                  <a:pt x="26256" y="128362"/>
                </a:lnTo>
                <a:lnTo>
                  <a:pt x="28201" y="130307"/>
                </a:lnTo>
                <a:lnTo>
                  <a:pt x="23339" y="119611"/>
                </a:lnTo>
                <a:lnTo>
                  <a:pt x="19449" y="108913"/>
                </a:lnTo>
                <a:lnTo>
                  <a:pt x="19449" y="109886"/>
                </a:lnTo>
                <a:lnTo>
                  <a:pt x="18477" y="109886"/>
                </a:lnTo>
                <a:lnTo>
                  <a:pt x="17504" y="106969"/>
                </a:lnTo>
                <a:lnTo>
                  <a:pt x="16532" y="104052"/>
                </a:lnTo>
                <a:lnTo>
                  <a:pt x="16532" y="103079"/>
                </a:lnTo>
                <a:lnTo>
                  <a:pt x="17504" y="103079"/>
                </a:lnTo>
                <a:lnTo>
                  <a:pt x="16532" y="101134"/>
                </a:lnTo>
                <a:lnTo>
                  <a:pt x="17504" y="100161"/>
                </a:lnTo>
                <a:lnTo>
                  <a:pt x="17504" y="98217"/>
                </a:lnTo>
                <a:lnTo>
                  <a:pt x="13614" y="90438"/>
                </a:lnTo>
                <a:lnTo>
                  <a:pt x="10697" y="82658"/>
                </a:lnTo>
                <a:lnTo>
                  <a:pt x="9725" y="75850"/>
                </a:lnTo>
                <a:lnTo>
                  <a:pt x="7780" y="70016"/>
                </a:lnTo>
                <a:lnTo>
                  <a:pt x="4862" y="58346"/>
                </a:lnTo>
                <a:lnTo>
                  <a:pt x="4862" y="56402"/>
                </a:lnTo>
                <a:lnTo>
                  <a:pt x="5835" y="55429"/>
                </a:lnTo>
                <a:lnTo>
                  <a:pt x="6807" y="55429"/>
                </a:lnTo>
                <a:lnTo>
                  <a:pt x="6807" y="53484"/>
                </a:lnTo>
                <a:lnTo>
                  <a:pt x="5835" y="51539"/>
                </a:lnTo>
                <a:lnTo>
                  <a:pt x="5835" y="52511"/>
                </a:lnTo>
                <a:lnTo>
                  <a:pt x="4862" y="52512"/>
                </a:lnTo>
                <a:lnTo>
                  <a:pt x="4863" y="50566"/>
                </a:lnTo>
                <a:lnTo>
                  <a:pt x="4862" y="44732"/>
                </a:lnTo>
                <a:lnTo>
                  <a:pt x="3890" y="39870"/>
                </a:lnTo>
                <a:lnTo>
                  <a:pt x="2918" y="35980"/>
                </a:lnTo>
                <a:lnTo>
                  <a:pt x="3890" y="35980"/>
                </a:lnTo>
                <a:lnTo>
                  <a:pt x="4862" y="36952"/>
                </a:lnTo>
                <a:lnTo>
                  <a:pt x="4863" y="34035"/>
                </a:lnTo>
                <a:lnTo>
                  <a:pt x="3890" y="31118"/>
                </a:lnTo>
                <a:lnTo>
                  <a:pt x="2918" y="24311"/>
                </a:lnTo>
                <a:lnTo>
                  <a:pt x="1945" y="27228"/>
                </a:lnTo>
                <a:lnTo>
                  <a:pt x="973" y="22365"/>
                </a:lnTo>
                <a:lnTo>
                  <a:pt x="972" y="17504"/>
                </a:lnTo>
                <a:lnTo>
                  <a:pt x="0" y="8751"/>
                </a:lnTo>
                <a:lnTo>
                  <a:pt x="972" y="8751"/>
                </a:lnTo>
                <a:lnTo>
                  <a:pt x="973" y="4861"/>
                </a:lnTo>
                <a:lnTo>
                  <a:pt x="1884" y="3039"/>
                </a:lnTo>
                <a:close/>
                <a:moveTo>
                  <a:pt x="972" y="0"/>
                </a:moveTo>
                <a:lnTo>
                  <a:pt x="1945" y="2917"/>
                </a:lnTo>
                <a:lnTo>
                  <a:pt x="1884" y="3039"/>
                </a:lnTo>
                <a:lnTo>
                  <a:pt x="972"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a:solidFill>
                <a:prstClr val="black"/>
              </a:solidFill>
              <a:cs typeface="Arial" pitchFamily="34" charset="0"/>
            </a:endParaRPr>
          </a:p>
        </p:txBody>
      </p:sp>
      <p:sp>
        <p:nvSpPr>
          <p:cNvPr id="8" name="Freeform 33"/>
          <p:cNvSpPr>
            <a:spLocks/>
          </p:cNvSpPr>
          <p:nvPr/>
        </p:nvSpPr>
        <p:spPr bwMode="auto">
          <a:xfrm rot="9377604">
            <a:off x="3925888" y="3316288"/>
            <a:ext cx="1289050" cy="722312"/>
          </a:xfrm>
          <a:custGeom>
            <a:avLst/>
            <a:gdLst>
              <a:gd name="T0" fmla="*/ 14640 w 1288494"/>
              <a:gd name="T1" fmla="*/ 108617 h 722529"/>
              <a:gd name="T2" fmla="*/ 32216 w 1288494"/>
              <a:gd name="T3" fmla="*/ 149352 h 722529"/>
              <a:gd name="T4" fmla="*/ 37097 w 1288494"/>
              <a:gd name="T5" fmla="*/ 159049 h 722529"/>
              <a:gd name="T6" fmla="*/ 49784 w 1288494"/>
              <a:gd name="T7" fmla="*/ 184270 h 722529"/>
              <a:gd name="T8" fmla="*/ 1142190 w 1288494"/>
              <a:gd name="T9" fmla="*/ 707000 h 722529"/>
              <a:gd name="T10" fmla="*/ 1231028 w 1288494"/>
              <a:gd name="T11" fmla="*/ 628446 h 722529"/>
              <a:gd name="T12" fmla="*/ 1063116 w 1288494"/>
              <a:gd name="T13" fmla="*/ 576078 h 722529"/>
              <a:gd name="T14" fmla="*/ 1292532 w 1288494"/>
              <a:gd name="T15" fmla="*/ 636206 h 722529"/>
              <a:gd name="T16" fmla="*/ 912776 w 1288494"/>
              <a:gd name="T17" fmla="*/ 620685 h 722529"/>
              <a:gd name="T18" fmla="*/ 245034 w 1288494"/>
              <a:gd name="T19" fmla="*/ 367561 h 722529"/>
              <a:gd name="T20" fmla="*/ 335823 w 1288494"/>
              <a:gd name="T21" fmla="*/ 439331 h 722529"/>
              <a:gd name="T22" fmla="*/ 441256 w 1288494"/>
              <a:gd name="T23" fmla="*/ 490729 h 722529"/>
              <a:gd name="T24" fmla="*/ 394399 w 1288494"/>
              <a:gd name="T25" fmla="*/ 469396 h 722529"/>
              <a:gd name="T26" fmla="*/ 369016 w 1288494"/>
              <a:gd name="T27" fmla="*/ 457753 h 722529"/>
              <a:gd name="T28" fmla="*/ 348514 w 1288494"/>
              <a:gd name="T29" fmla="*/ 446120 h 722529"/>
              <a:gd name="T30" fmla="*/ 307511 w 1288494"/>
              <a:gd name="T31" fmla="*/ 423813 h 722529"/>
              <a:gd name="T32" fmla="*/ 271393 w 1288494"/>
              <a:gd name="T33" fmla="*/ 401504 h 722529"/>
              <a:gd name="T34" fmla="*/ 226485 w 1288494"/>
              <a:gd name="T35" fmla="*/ 370474 h 722529"/>
              <a:gd name="T36" fmla="*/ 196221 w 1288494"/>
              <a:gd name="T37" fmla="*/ 348164 h 722529"/>
              <a:gd name="T38" fmla="*/ 142526 w 1288494"/>
              <a:gd name="T39" fmla="*/ 299676 h 722529"/>
              <a:gd name="T40" fmla="*/ 140578 w 1288494"/>
              <a:gd name="T41" fmla="*/ 289979 h 722529"/>
              <a:gd name="T42" fmla="*/ 129839 w 1288494"/>
              <a:gd name="T43" fmla="*/ 285125 h 722529"/>
              <a:gd name="T44" fmla="*/ 114217 w 1288494"/>
              <a:gd name="T45" fmla="*/ 272520 h 722529"/>
              <a:gd name="T46" fmla="*/ 104456 w 1288494"/>
              <a:gd name="T47" fmla="*/ 259914 h 722529"/>
              <a:gd name="T48" fmla="*/ 89816 w 1288494"/>
              <a:gd name="T49" fmla="*/ 242455 h 722529"/>
              <a:gd name="T50" fmla="*/ 75166 w 1288494"/>
              <a:gd name="T51" fmla="*/ 224032 h 722529"/>
              <a:gd name="T52" fmla="*/ 67359 w 1288494"/>
              <a:gd name="T53" fmla="*/ 205601 h 722529"/>
              <a:gd name="T54" fmla="*/ 54672 w 1288494"/>
              <a:gd name="T55" fmla="*/ 189114 h 722529"/>
              <a:gd name="T56" fmla="*/ 42953 w 1288494"/>
              <a:gd name="T57" fmla="*/ 170692 h 722529"/>
              <a:gd name="T58" fmla="*/ 37097 w 1288494"/>
              <a:gd name="T59" fmla="*/ 155169 h 722529"/>
              <a:gd name="T60" fmla="*/ 28308 w 1288494"/>
              <a:gd name="T61" fmla="*/ 129957 h 722529"/>
              <a:gd name="T62" fmla="*/ 7806 w 1288494"/>
              <a:gd name="T63" fmla="*/ 69827 h 722529"/>
              <a:gd name="T64" fmla="*/ 4880 w 1288494"/>
              <a:gd name="T65" fmla="*/ 33945 h 722529"/>
              <a:gd name="T66" fmla="*/ 1953 w 1288494"/>
              <a:gd name="T67" fmla="*/ 13578 h 722529"/>
              <a:gd name="T68" fmla="*/ 5861 w 1288494"/>
              <a:gd name="T69" fmla="*/ 40735 h 722529"/>
              <a:gd name="T70" fmla="*/ 32217 w 1288494"/>
              <a:gd name="T71" fmla="*/ 123168 h 722529"/>
              <a:gd name="T72" fmla="*/ 70285 w 1288494"/>
              <a:gd name="T73" fmla="*/ 193967 h 722529"/>
              <a:gd name="T74" fmla="*/ 165958 w 1288494"/>
              <a:gd name="T75" fmla="*/ 302585 h 722529"/>
              <a:gd name="T76" fmla="*/ 242736 w 1288494"/>
              <a:gd name="T77" fmla="*/ 365966 h 722529"/>
              <a:gd name="T78" fmla="*/ 305560 w 1288494"/>
              <a:gd name="T79" fmla="*/ 406357 h 722529"/>
              <a:gd name="T80" fmla="*/ 432469 w 1288494"/>
              <a:gd name="T81" fmla="*/ 474241 h 722529"/>
              <a:gd name="T82" fmla="*/ 489092 w 1288494"/>
              <a:gd name="T83" fmla="*/ 501396 h 722529"/>
              <a:gd name="T84" fmla="*/ 573047 w 1288494"/>
              <a:gd name="T85" fmla="*/ 532434 h 722529"/>
              <a:gd name="T86" fmla="*/ 822963 w 1288494"/>
              <a:gd name="T87" fmla="*/ 594500 h 722529"/>
              <a:gd name="T88" fmla="*/ 975254 w 1288494"/>
              <a:gd name="T89" fmla="*/ 619718 h 722529"/>
              <a:gd name="T90" fmla="*/ 1248600 w 1288494"/>
              <a:gd name="T91" fmla="*/ 638143 h 722529"/>
              <a:gd name="T92" fmla="*/ 1092403 w 1288494"/>
              <a:gd name="T93" fmla="*/ 636205 h 722529"/>
              <a:gd name="T94" fmla="*/ 1032851 w 1288494"/>
              <a:gd name="T95" fmla="*/ 633295 h 722529"/>
              <a:gd name="T96" fmla="*/ 950849 w 1288494"/>
              <a:gd name="T97" fmla="*/ 626506 h 722529"/>
              <a:gd name="T98" fmla="*/ 914728 w 1288494"/>
              <a:gd name="T99" fmla="*/ 619718 h 722529"/>
              <a:gd name="T100" fmla="*/ 810270 w 1288494"/>
              <a:gd name="T101" fmla="*/ 602262 h 722529"/>
              <a:gd name="T102" fmla="*/ 774151 w 1288494"/>
              <a:gd name="T103" fmla="*/ 595473 h 722529"/>
              <a:gd name="T104" fmla="*/ 711672 w 1288494"/>
              <a:gd name="T105" fmla="*/ 580922 h 722529"/>
              <a:gd name="T106" fmla="*/ 673600 w 1288494"/>
              <a:gd name="T107" fmla="*/ 572197 h 722529"/>
              <a:gd name="T108" fmla="*/ 635526 w 1288494"/>
              <a:gd name="T109" fmla="*/ 562500 h 722529"/>
              <a:gd name="T110" fmla="*/ 589643 w 1288494"/>
              <a:gd name="T111" fmla="*/ 547948 h 722529"/>
              <a:gd name="T112" fmla="*/ 556451 w 1288494"/>
              <a:gd name="T113" fmla="*/ 537280 h 722529"/>
              <a:gd name="T114" fmla="*/ 528141 w 1288494"/>
              <a:gd name="T115" fmla="*/ 527581 h 722529"/>
              <a:gd name="T116" fmla="*/ 495925 w 1288494"/>
              <a:gd name="T117" fmla="*/ 515947 h 722529"/>
              <a:gd name="T118" fmla="*/ 450043 w 1288494"/>
              <a:gd name="T119" fmla="*/ 497517 h 72252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288494" h="722529">
                <a:moveTo>
                  <a:pt x="1884" y="3038"/>
                </a:moveTo>
                <a:lnTo>
                  <a:pt x="972" y="0"/>
                </a:lnTo>
                <a:lnTo>
                  <a:pt x="1944" y="2917"/>
                </a:lnTo>
                <a:lnTo>
                  <a:pt x="1884" y="3038"/>
                </a:lnTo>
                <a:close/>
                <a:moveTo>
                  <a:pt x="4861" y="18476"/>
                </a:moveTo>
                <a:lnTo>
                  <a:pt x="4667" y="18087"/>
                </a:lnTo>
                <a:lnTo>
                  <a:pt x="3889" y="14587"/>
                </a:lnTo>
                <a:lnTo>
                  <a:pt x="4861" y="15559"/>
                </a:lnTo>
                <a:lnTo>
                  <a:pt x="4861" y="18476"/>
                </a:lnTo>
                <a:close/>
                <a:moveTo>
                  <a:pt x="5834" y="23339"/>
                </a:moveTo>
                <a:lnTo>
                  <a:pt x="5658" y="22543"/>
                </a:lnTo>
                <a:lnTo>
                  <a:pt x="5834" y="22366"/>
                </a:lnTo>
                <a:lnTo>
                  <a:pt x="5834" y="23339"/>
                </a:lnTo>
                <a:close/>
                <a:moveTo>
                  <a:pt x="15559" y="110859"/>
                </a:moveTo>
                <a:lnTo>
                  <a:pt x="14586" y="108914"/>
                </a:lnTo>
                <a:lnTo>
                  <a:pt x="15559" y="108914"/>
                </a:lnTo>
                <a:lnTo>
                  <a:pt x="15558" y="106969"/>
                </a:lnTo>
                <a:lnTo>
                  <a:pt x="14586" y="105024"/>
                </a:lnTo>
                <a:lnTo>
                  <a:pt x="14586" y="103079"/>
                </a:lnTo>
                <a:lnTo>
                  <a:pt x="13614" y="101134"/>
                </a:lnTo>
                <a:lnTo>
                  <a:pt x="15558" y="104052"/>
                </a:lnTo>
                <a:lnTo>
                  <a:pt x="16531" y="104052"/>
                </a:lnTo>
                <a:lnTo>
                  <a:pt x="15558" y="105024"/>
                </a:lnTo>
                <a:lnTo>
                  <a:pt x="16531" y="109887"/>
                </a:lnTo>
                <a:lnTo>
                  <a:pt x="16531" y="110859"/>
                </a:lnTo>
                <a:lnTo>
                  <a:pt x="15559" y="110859"/>
                </a:lnTo>
                <a:close/>
                <a:moveTo>
                  <a:pt x="35007" y="151701"/>
                </a:moveTo>
                <a:lnTo>
                  <a:pt x="34035" y="149757"/>
                </a:lnTo>
                <a:lnTo>
                  <a:pt x="33063" y="148784"/>
                </a:lnTo>
                <a:lnTo>
                  <a:pt x="32090" y="149757"/>
                </a:lnTo>
                <a:lnTo>
                  <a:pt x="25283" y="137115"/>
                </a:lnTo>
                <a:lnTo>
                  <a:pt x="26256" y="137115"/>
                </a:lnTo>
                <a:lnTo>
                  <a:pt x="25283" y="136142"/>
                </a:lnTo>
                <a:lnTo>
                  <a:pt x="25283" y="133225"/>
                </a:lnTo>
                <a:lnTo>
                  <a:pt x="28201" y="141005"/>
                </a:lnTo>
                <a:lnTo>
                  <a:pt x="30146" y="144895"/>
                </a:lnTo>
                <a:lnTo>
                  <a:pt x="33063" y="147812"/>
                </a:lnTo>
                <a:lnTo>
                  <a:pt x="33063" y="146839"/>
                </a:lnTo>
                <a:lnTo>
                  <a:pt x="34035" y="148785"/>
                </a:lnTo>
                <a:lnTo>
                  <a:pt x="35007" y="151701"/>
                </a:lnTo>
                <a:close/>
                <a:moveTo>
                  <a:pt x="35007" y="151702"/>
                </a:moveTo>
                <a:lnTo>
                  <a:pt x="35007" y="151702"/>
                </a:lnTo>
                <a:lnTo>
                  <a:pt x="35007" y="151701"/>
                </a:lnTo>
                <a:lnTo>
                  <a:pt x="35007" y="151702"/>
                </a:lnTo>
                <a:close/>
                <a:moveTo>
                  <a:pt x="36953" y="159481"/>
                </a:moveTo>
                <a:lnTo>
                  <a:pt x="35007" y="156564"/>
                </a:lnTo>
                <a:lnTo>
                  <a:pt x="36953" y="159158"/>
                </a:lnTo>
                <a:lnTo>
                  <a:pt x="36953" y="159481"/>
                </a:lnTo>
                <a:close/>
                <a:moveTo>
                  <a:pt x="49595" y="184765"/>
                </a:moveTo>
                <a:lnTo>
                  <a:pt x="48622" y="183793"/>
                </a:lnTo>
                <a:lnTo>
                  <a:pt x="46677" y="182820"/>
                </a:lnTo>
                <a:lnTo>
                  <a:pt x="45705" y="179903"/>
                </a:lnTo>
                <a:lnTo>
                  <a:pt x="46677" y="179903"/>
                </a:lnTo>
                <a:lnTo>
                  <a:pt x="46677" y="178930"/>
                </a:lnTo>
                <a:lnTo>
                  <a:pt x="47649" y="177958"/>
                </a:lnTo>
                <a:lnTo>
                  <a:pt x="49594" y="178930"/>
                </a:lnTo>
                <a:lnTo>
                  <a:pt x="49595" y="180875"/>
                </a:lnTo>
                <a:lnTo>
                  <a:pt x="51539" y="183792"/>
                </a:lnTo>
                <a:lnTo>
                  <a:pt x="50567" y="184765"/>
                </a:lnTo>
                <a:lnTo>
                  <a:pt x="49595" y="184765"/>
                </a:lnTo>
                <a:close/>
                <a:moveTo>
                  <a:pt x="70988" y="218801"/>
                </a:moveTo>
                <a:lnTo>
                  <a:pt x="70016" y="217828"/>
                </a:lnTo>
                <a:lnTo>
                  <a:pt x="70988" y="218801"/>
                </a:lnTo>
                <a:close/>
                <a:moveTo>
                  <a:pt x="978282" y="620422"/>
                </a:moveTo>
                <a:lnTo>
                  <a:pt x="979254" y="620422"/>
                </a:lnTo>
                <a:lnTo>
                  <a:pt x="979164" y="620513"/>
                </a:lnTo>
                <a:lnTo>
                  <a:pt x="978282" y="620422"/>
                </a:lnTo>
                <a:close/>
                <a:moveTo>
                  <a:pt x="94327" y="249919"/>
                </a:moveTo>
                <a:lnTo>
                  <a:pt x="93354" y="247974"/>
                </a:lnTo>
                <a:lnTo>
                  <a:pt x="94327" y="248946"/>
                </a:lnTo>
                <a:lnTo>
                  <a:pt x="94327" y="249919"/>
                </a:lnTo>
                <a:close/>
                <a:moveTo>
                  <a:pt x="1137764" y="721557"/>
                </a:moveTo>
                <a:lnTo>
                  <a:pt x="1129985" y="714750"/>
                </a:lnTo>
                <a:lnTo>
                  <a:pt x="1137764" y="708915"/>
                </a:lnTo>
                <a:lnTo>
                  <a:pt x="1146516" y="703081"/>
                </a:lnTo>
                <a:lnTo>
                  <a:pt x="1156241" y="696273"/>
                </a:lnTo>
                <a:lnTo>
                  <a:pt x="1168883" y="690439"/>
                </a:lnTo>
                <a:lnTo>
                  <a:pt x="1209725" y="669045"/>
                </a:lnTo>
                <a:lnTo>
                  <a:pt x="1220422" y="662238"/>
                </a:lnTo>
                <a:lnTo>
                  <a:pt x="1229175" y="655431"/>
                </a:lnTo>
                <a:lnTo>
                  <a:pt x="1237927" y="647651"/>
                </a:lnTo>
                <a:lnTo>
                  <a:pt x="1243761" y="639872"/>
                </a:lnTo>
                <a:lnTo>
                  <a:pt x="1243761" y="639871"/>
                </a:lnTo>
                <a:lnTo>
                  <a:pt x="1245706" y="638899"/>
                </a:lnTo>
                <a:lnTo>
                  <a:pt x="1243275" y="638899"/>
                </a:lnTo>
                <a:lnTo>
                  <a:pt x="1242789" y="637927"/>
                </a:lnTo>
                <a:lnTo>
                  <a:pt x="1240844" y="635982"/>
                </a:lnTo>
                <a:lnTo>
                  <a:pt x="1237926" y="634037"/>
                </a:lnTo>
                <a:lnTo>
                  <a:pt x="1226257" y="630147"/>
                </a:lnTo>
                <a:lnTo>
                  <a:pt x="1207781" y="625285"/>
                </a:lnTo>
                <a:lnTo>
                  <a:pt x="1182497" y="620423"/>
                </a:lnTo>
                <a:lnTo>
                  <a:pt x="1113453" y="607781"/>
                </a:lnTo>
                <a:lnTo>
                  <a:pt x="1074555" y="600001"/>
                </a:lnTo>
                <a:lnTo>
                  <a:pt x="1060941" y="596111"/>
                </a:lnTo>
                <a:lnTo>
                  <a:pt x="1048299" y="592222"/>
                </a:lnTo>
                <a:lnTo>
                  <a:pt x="1036630" y="587359"/>
                </a:lnTo>
                <a:lnTo>
                  <a:pt x="1027878" y="583470"/>
                </a:lnTo>
                <a:lnTo>
                  <a:pt x="1020098" y="579580"/>
                </a:lnTo>
                <a:lnTo>
                  <a:pt x="1014263" y="574718"/>
                </a:lnTo>
                <a:lnTo>
                  <a:pt x="1009401" y="569855"/>
                </a:lnTo>
                <a:lnTo>
                  <a:pt x="1006484" y="564993"/>
                </a:lnTo>
                <a:lnTo>
                  <a:pt x="1002594" y="554296"/>
                </a:lnTo>
                <a:lnTo>
                  <a:pt x="1030795" y="566938"/>
                </a:lnTo>
                <a:lnTo>
                  <a:pt x="1058996" y="577635"/>
                </a:lnTo>
                <a:lnTo>
                  <a:pt x="1087197" y="587360"/>
                </a:lnTo>
                <a:lnTo>
                  <a:pt x="1116370" y="596112"/>
                </a:lnTo>
                <a:lnTo>
                  <a:pt x="1145544" y="602918"/>
                </a:lnTo>
                <a:lnTo>
                  <a:pt x="1174717" y="609726"/>
                </a:lnTo>
                <a:lnTo>
                  <a:pt x="1204863" y="614588"/>
                </a:lnTo>
                <a:lnTo>
                  <a:pt x="1234037" y="618478"/>
                </a:lnTo>
                <a:lnTo>
                  <a:pt x="1248623" y="618478"/>
                </a:lnTo>
                <a:lnTo>
                  <a:pt x="1260293" y="619450"/>
                </a:lnTo>
                <a:lnTo>
                  <a:pt x="1270017" y="620422"/>
                </a:lnTo>
                <a:lnTo>
                  <a:pt x="1277797" y="622368"/>
                </a:lnTo>
                <a:lnTo>
                  <a:pt x="1283632" y="625285"/>
                </a:lnTo>
                <a:lnTo>
                  <a:pt x="1285577" y="628202"/>
                </a:lnTo>
                <a:lnTo>
                  <a:pt x="1287521" y="630147"/>
                </a:lnTo>
                <a:lnTo>
                  <a:pt x="1288494" y="634037"/>
                </a:lnTo>
                <a:lnTo>
                  <a:pt x="1287522" y="637927"/>
                </a:lnTo>
                <a:lnTo>
                  <a:pt x="1285577" y="642789"/>
                </a:lnTo>
                <a:lnTo>
                  <a:pt x="1282659" y="646679"/>
                </a:lnTo>
                <a:lnTo>
                  <a:pt x="1277797" y="650569"/>
                </a:lnTo>
                <a:lnTo>
                  <a:pt x="1271962" y="654458"/>
                </a:lnTo>
                <a:lnTo>
                  <a:pt x="1264183" y="658348"/>
                </a:lnTo>
                <a:lnTo>
                  <a:pt x="1255431" y="662238"/>
                </a:lnTo>
                <a:lnTo>
                  <a:pt x="1235982" y="670017"/>
                </a:lnTo>
                <a:lnTo>
                  <a:pt x="1215560" y="676825"/>
                </a:lnTo>
                <a:lnTo>
                  <a:pt x="1207781" y="680714"/>
                </a:lnTo>
                <a:lnTo>
                  <a:pt x="1199029" y="685576"/>
                </a:lnTo>
                <a:lnTo>
                  <a:pt x="1179580" y="698218"/>
                </a:lnTo>
                <a:lnTo>
                  <a:pt x="1146516" y="722529"/>
                </a:lnTo>
                <a:lnTo>
                  <a:pt x="1140682" y="722529"/>
                </a:lnTo>
                <a:lnTo>
                  <a:pt x="1137764" y="721557"/>
                </a:lnTo>
                <a:close/>
                <a:moveTo>
                  <a:pt x="909238" y="622367"/>
                </a:moveTo>
                <a:lnTo>
                  <a:pt x="909238" y="622367"/>
                </a:lnTo>
                <a:lnTo>
                  <a:pt x="909463" y="622367"/>
                </a:lnTo>
                <a:lnTo>
                  <a:pt x="909238" y="622367"/>
                </a:lnTo>
                <a:close/>
                <a:moveTo>
                  <a:pt x="908266" y="623340"/>
                </a:moveTo>
                <a:lnTo>
                  <a:pt x="908266" y="622367"/>
                </a:lnTo>
                <a:lnTo>
                  <a:pt x="909238" y="622367"/>
                </a:lnTo>
                <a:lnTo>
                  <a:pt x="908266" y="623340"/>
                </a:lnTo>
                <a:close/>
                <a:moveTo>
                  <a:pt x="141977" y="301459"/>
                </a:moveTo>
                <a:lnTo>
                  <a:pt x="141977" y="301459"/>
                </a:lnTo>
                <a:close/>
                <a:moveTo>
                  <a:pt x="142949" y="302431"/>
                </a:moveTo>
                <a:lnTo>
                  <a:pt x="141977" y="301459"/>
                </a:lnTo>
                <a:lnTo>
                  <a:pt x="142949" y="301459"/>
                </a:lnTo>
                <a:lnTo>
                  <a:pt x="142949" y="302431"/>
                </a:lnTo>
                <a:close/>
                <a:moveTo>
                  <a:pt x="244084" y="368557"/>
                </a:moveTo>
                <a:lnTo>
                  <a:pt x="241795" y="366956"/>
                </a:lnTo>
                <a:lnTo>
                  <a:pt x="242139" y="366613"/>
                </a:lnTo>
                <a:lnTo>
                  <a:pt x="244084" y="368557"/>
                </a:lnTo>
                <a:close/>
                <a:moveTo>
                  <a:pt x="641815" y="565965"/>
                </a:moveTo>
                <a:lnTo>
                  <a:pt x="641815" y="565965"/>
                </a:lnTo>
                <a:lnTo>
                  <a:pt x="644732" y="565965"/>
                </a:lnTo>
                <a:lnTo>
                  <a:pt x="642787" y="565965"/>
                </a:lnTo>
                <a:lnTo>
                  <a:pt x="641815" y="565965"/>
                </a:lnTo>
                <a:close/>
                <a:moveTo>
                  <a:pt x="458992" y="489140"/>
                </a:moveTo>
                <a:lnTo>
                  <a:pt x="457050" y="488169"/>
                </a:lnTo>
                <a:lnTo>
                  <a:pt x="458995" y="489141"/>
                </a:lnTo>
                <a:lnTo>
                  <a:pt x="458992" y="489140"/>
                </a:lnTo>
                <a:close/>
                <a:moveTo>
                  <a:pt x="333549" y="441491"/>
                </a:moveTo>
                <a:lnTo>
                  <a:pt x="331604" y="439546"/>
                </a:lnTo>
                <a:lnTo>
                  <a:pt x="334521" y="440519"/>
                </a:lnTo>
                <a:lnTo>
                  <a:pt x="334521" y="441491"/>
                </a:lnTo>
                <a:lnTo>
                  <a:pt x="333549" y="441491"/>
                </a:lnTo>
                <a:close/>
                <a:moveTo>
                  <a:pt x="339384" y="444409"/>
                </a:moveTo>
                <a:lnTo>
                  <a:pt x="337439" y="442464"/>
                </a:lnTo>
                <a:lnTo>
                  <a:pt x="338411" y="443436"/>
                </a:lnTo>
                <a:lnTo>
                  <a:pt x="340356" y="444408"/>
                </a:lnTo>
                <a:lnTo>
                  <a:pt x="339384" y="444409"/>
                </a:lnTo>
                <a:close/>
                <a:moveTo>
                  <a:pt x="448298" y="498866"/>
                </a:moveTo>
                <a:lnTo>
                  <a:pt x="445381" y="495948"/>
                </a:lnTo>
                <a:lnTo>
                  <a:pt x="448298" y="496921"/>
                </a:lnTo>
                <a:lnTo>
                  <a:pt x="449271" y="496921"/>
                </a:lnTo>
                <a:lnTo>
                  <a:pt x="448298" y="495948"/>
                </a:lnTo>
                <a:lnTo>
                  <a:pt x="445381" y="494003"/>
                </a:lnTo>
                <a:lnTo>
                  <a:pt x="442463" y="493031"/>
                </a:lnTo>
                <a:lnTo>
                  <a:pt x="439546" y="492059"/>
                </a:lnTo>
                <a:lnTo>
                  <a:pt x="435656" y="491086"/>
                </a:lnTo>
                <a:lnTo>
                  <a:pt x="436629" y="493031"/>
                </a:lnTo>
                <a:lnTo>
                  <a:pt x="433711" y="491086"/>
                </a:lnTo>
                <a:lnTo>
                  <a:pt x="431766" y="490113"/>
                </a:lnTo>
                <a:lnTo>
                  <a:pt x="428849" y="490114"/>
                </a:lnTo>
                <a:lnTo>
                  <a:pt x="428849" y="489141"/>
                </a:lnTo>
                <a:lnTo>
                  <a:pt x="424959" y="487196"/>
                </a:lnTo>
                <a:lnTo>
                  <a:pt x="423014" y="486224"/>
                </a:lnTo>
                <a:lnTo>
                  <a:pt x="422042" y="487196"/>
                </a:lnTo>
                <a:lnTo>
                  <a:pt x="415235" y="483306"/>
                </a:lnTo>
                <a:lnTo>
                  <a:pt x="407455" y="479417"/>
                </a:lnTo>
                <a:lnTo>
                  <a:pt x="400648" y="475527"/>
                </a:lnTo>
                <a:lnTo>
                  <a:pt x="397730" y="473582"/>
                </a:lnTo>
                <a:lnTo>
                  <a:pt x="395786" y="471637"/>
                </a:lnTo>
                <a:lnTo>
                  <a:pt x="392869" y="470665"/>
                </a:lnTo>
                <a:lnTo>
                  <a:pt x="391896" y="470664"/>
                </a:lnTo>
                <a:lnTo>
                  <a:pt x="392868" y="471637"/>
                </a:lnTo>
                <a:lnTo>
                  <a:pt x="393841" y="471637"/>
                </a:lnTo>
                <a:lnTo>
                  <a:pt x="395786" y="472610"/>
                </a:lnTo>
                <a:lnTo>
                  <a:pt x="393841" y="472610"/>
                </a:lnTo>
                <a:lnTo>
                  <a:pt x="390924" y="470665"/>
                </a:lnTo>
                <a:lnTo>
                  <a:pt x="390924" y="469692"/>
                </a:lnTo>
                <a:lnTo>
                  <a:pt x="391896" y="469692"/>
                </a:lnTo>
                <a:lnTo>
                  <a:pt x="388006" y="467747"/>
                </a:lnTo>
                <a:lnTo>
                  <a:pt x="385089" y="466775"/>
                </a:lnTo>
                <a:lnTo>
                  <a:pt x="381199" y="466775"/>
                </a:lnTo>
                <a:lnTo>
                  <a:pt x="377309" y="463857"/>
                </a:lnTo>
                <a:lnTo>
                  <a:pt x="374392" y="461913"/>
                </a:lnTo>
                <a:lnTo>
                  <a:pt x="369530" y="460940"/>
                </a:lnTo>
                <a:lnTo>
                  <a:pt x="367585" y="458995"/>
                </a:lnTo>
                <a:lnTo>
                  <a:pt x="366613" y="458995"/>
                </a:lnTo>
                <a:lnTo>
                  <a:pt x="367585" y="457050"/>
                </a:lnTo>
                <a:lnTo>
                  <a:pt x="363695" y="455105"/>
                </a:lnTo>
                <a:lnTo>
                  <a:pt x="360777" y="454133"/>
                </a:lnTo>
                <a:lnTo>
                  <a:pt x="357860" y="451216"/>
                </a:lnTo>
                <a:lnTo>
                  <a:pt x="357860" y="452188"/>
                </a:lnTo>
                <a:lnTo>
                  <a:pt x="356887" y="451216"/>
                </a:lnTo>
                <a:lnTo>
                  <a:pt x="353970" y="450243"/>
                </a:lnTo>
                <a:lnTo>
                  <a:pt x="354943" y="450243"/>
                </a:lnTo>
                <a:lnTo>
                  <a:pt x="352998" y="449271"/>
                </a:lnTo>
                <a:lnTo>
                  <a:pt x="350081" y="447326"/>
                </a:lnTo>
                <a:lnTo>
                  <a:pt x="352026" y="449271"/>
                </a:lnTo>
                <a:lnTo>
                  <a:pt x="354943" y="451216"/>
                </a:lnTo>
                <a:lnTo>
                  <a:pt x="349108" y="449271"/>
                </a:lnTo>
                <a:lnTo>
                  <a:pt x="347164" y="447326"/>
                </a:lnTo>
                <a:lnTo>
                  <a:pt x="343274" y="445381"/>
                </a:lnTo>
                <a:lnTo>
                  <a:pt x="340356" y="444408"/>
                </a:lnTo>
                <a:lnTo>
                  <a:pt x="339384" y="442464"/>
                </a:lnTo>
                <a:lnTo>
                  <a:pt x="336467" y="440519"/>
                </a:lnTo>
                <a:lnTo>
                  <a:pt x="334521" y="440519"/>
                </a:lnTo>
                <a:lnTo>
                  <a:pt x="330632" y="437601"/>
                </a:lnTo>
                <a:lnTo>
                  <a:pt x="329659" y="437601"/>
                </a:lnTo>
                <a:lnTo>
                  <a:pt x="327715" y="436629"/>
                </a:lnTo>
                <a:lnTo>
                  <a:pt x="324797" y="435657"/>
                </a:lnTo>
                <a:lnTo>
                  <a:pt x="322852" y="434684"/>
                </a:lnTo>
                <a:lnTo>
                  <a:pt x="320907" y="434684"/>
                </a:lnTo>
                <a:lnTo>
                  <a:pt x="314100" y="429822"/>
                </a:lnTo>
                <a:lnTo>
                  <a:pt x="315072" y="429822"/>
                </a:lnTo>
                <a:lnTo>
                  <a:pt x="311183" y="426904"/>
                </a:lnTo>
                <a:lnTo>
                  <a:pt x="306320" y="424960"/>
                </a:lnTo>
                <a:lnTo>
                  <a:pt x="307293" y="424960"/>
                </a:lnTo>
                <a:lnTo>
                  <a:pt x="303403" y="423015"/>
                </a:lnTo>
                <a:lnTo>
                  <a:pt x="300486" y="421070"/>
                </a:lnTo>
                <a:lnTo>
                  <a:pt x="298541" y="420097"/>
                </a:lnTo>
                <a:lnTo>
                  <a:pt x="298541" y="418152"/>
                </a:lnTo>
                <a:lnTo>
                  <a:pt x="298541" y="417180"/>
                </a:lnTo>
                <a:lnTo>
                  <a:pt x="296596" y="416208"/>
                </a:lnTo>
                <a:lnTo>
                  <a:pt x="293678" y="415235"/>
                </a:lnTo>
                <a:lnTo>
                  <a:pt x="291734" y="414263"/>
                </a:lnTo>
                <a:lnTo>
                  <a:pt x="290761" y="415235"/>
                </a:lnTo>
                <a:lnTo>
                  <a:pt x="290761" y="416208"/>
                </a:lnTo>
                <a:lnTo>
                  <a:pt x="281037" y="409401"/>
                </a:lnTo>
                <a:lnTo>
                  <a:pt x="276175" y="406483"/>
                </a:lnTo>
                <a:lnTo>
                  <a:pt x="271312" y="402593"/>
                </a:lnTo>
                <a:lnTo>
                  <a:pt x="270340" y="402593"/>
                </a:lnTo>
                <a:lnTo>
                  <a:pt x="269368" y="401621"/>
                </a:lnTo>
                <a:lnTo>
                  <a:pt x="254781" y="392869"/>
                </a:lnTo>
                <a:lnTo>
                  <a:pt x="247973" y="388007"/>
                </a:lnTo>
                <a:lnTo>
                  <a:pt x="243112" y="383144"/>
                </a:lnTo>
                <a:lnTo>
                  <a:pt x="244084" y="384117"/>
                </a:lnTo>
                <a:lnTo>
                  <a:pt x="244083" y="383144"/>
                </a:lnTo>
                <a:lnTo>
                  <a:pt x="244083" y="382172"/>
                </a:lnTo>
                <a:lnTo>
                  <a:pt x="242139" y="381200"/>
                </a:lnTo>
                <a:lnTo>
                  <a:pt x="241166" y="380227"/>
                </a:lnTo>
                <a:lnTo>
                  <a:pt x="240194" y="380227"/>
                </a:lnTo>
                <a:lnTo>
                  <a:pt x="240194" y="381199"/>
                </a:lnTo>
                <a:lnTo>
                  <a:pt x="241166" y="383144"/>
                </a:lnTo>
                <a:lnTo>
                  <a:pt x="232414" y="376337"/>
                </a:lnTo>
                <a:lnTo>
                  <a:pt x="225607" y="370502"/>
                </a:lnTo>
                <a:lnTo>
                  <a:pt x="225607" y="371475"/>
                </a:lnTo>
                <a:lnTo>
                  <a:pt x="223663" y="370503"/>
                </a:lnTo>
                <a:lnTo>
                  <a:pt x="223663" y="369530"/>
                </a:lnTo>
                <a:lnTo>
                  <a:pt x="222690" y="368558"/>
                </a:lnTo>
                <a:lnTo>
                  <a:pt x="217827" y="364668"/>
                </a:lnTo>
                <a:lnTo>
                  <a:pt x="216856" y="365640"/>
                </a:lnTo>
                <a:lnTo>
                  <a:pt x="215883" y="363696"/>
                </a:lnTo>
                <a:lnTo>
                  <a:pt x="213938" y="362723"/>
                </a:lnTo>
                <a:lnTo>
                  <a:pt x="212965" y="362723"/>
                </a:lnTo>
                <a:lnTo>
                  <a:pt x="211021" y="360778"/>
                </a:lnTo>
                <a:lnTo>
                  <a:pt x="211021" y="359806"/>
                </a:lnTo>
                <a:lnTo>
                  <a:pt x="205186" y="356888"/>
                </a:lnTo>
                <a:lnTo>
                  <a:pt x="199351" y="352026"/>
                </a:lnTo>
                <a:lnTo>
                  <a:pt x="198379" y="349109"/>
                </a:lnTo>
                <a:lnTo>
                  <a:pt x="195461" y="348136"/>
                </a:lnTo>
                <a:lnTo>
                  <a:pt x="195461" y="349109"/>
                </a:lnTo>
                <a:lnTo>
                  <a:pt x="189627" y="342302"/>
                </a:lnTo>
                <a:lnTo>
                  <a:pt x="186709" y="338412"/>
                </a:lnTo>
                <a:lnTo>
                  <a:pt x="177957" y="333550"/>
                </a:lnTo>
                <a:lnTo>
                  <a:pt x="169205" y="326742"/>
                </a:lnTo>
                <a:lnTo>
                  <a:pt x="151701" y="311183"/>
                </a:lnTo>
                <a:lnTo>
                  <a:pt x="152674" y="311183"/>
                </a:lnTo>
                <a:lnTo>
                  <a:pt x="150729" y="309238"/>
                </a:lnTo>
                <a:lnTo>
                  <a:pt x="149757" y="309238"/>
                </a:lnTo>
                <a:lnTo>
                  <a:pt x="148784" y="308266"/>
                </a:lnTo>
                <a:lnTo>
                  <a:pt x="148784" y="307293"/>
                </a:lnTo>
                <a:lnTo>
                  <a:pt x="148784" y="306321"/>
                </a:lnTo>
                <a:lnTo>
                  <a:pt x="150729" y="306321"/>
                </a:lnTo>
                <a:lnTo>
                  <a:pt x="147812" y="304376"/>
                </a:lnTo>
                <a:lnTo>
                  <a:pt x="145867" y="302431"/>
                </a:lnTo>
                <a:lnTo>
                  <a:pt x="141977" y="300486"/>
                </a:lnTo>
                <a:lnTo>
                  <a:pt x="141977" y="301459"/>
                </a:lnTo>
                <a:lnTo>
                  <a:pt x="140032" y="299514"/>
                </a:lnTo>
                <a:lnTo>
                  <a:pt x="138087" y="297569"/>
                </a:lnTo>
                <a:lnTo>
                  <a:pt x="136142" y="296596"/>
                </a:lnTo>
                <a:lnTo>
                  <a:pt x="136142" y="295624"/>
                </a:lnTo>
                <a:lnTo>
                  <a:pt x="137114" y="295624"/>
                </a:lnTo>
                <a:lnTo>
                  <a:pt x="138087" y="295624"/>
                </a:lnTo>
                <a:lnTo>
                  <a:pt x="135170" y="293679"/>
                </a:lnTo>
                <a:lnTo>
                  <a:pt x="135170" y="292707"/>
                </a:lnTo>
                <a:lnTo>
                  <a:pt x="136142" y="292707"/>
                </a:lnTo>
                <a:lnTo>
                  <a:pt x="139060" y="293679"/>
                </a:lnTo>
                <a:lnTo>
                  <a:pt x="141977" y="294652"/>
                </a:lnTo>
                <a:lnTo>
                  <a:pt x="141977" y="293679"/>
                </a:lnTo>
                <a:lnTo>
                  <a:pt x="140032" y="291734"/>
                </a:lnTo>
                <a:lnTo>
                  <a:pt x="140032" y="290762"/>
                </a:lnTo>
                <a:lnTo>
                  <a:pt x="141004" y="290762"/>
                </a:lnTo>
                <a:lnTo>
                  <a:pt x="141977" y="291734"/>
                </a:lnTo>
                <a:lnTo>
                  <a:pt x="143922" y="292707"/>
                </a:lnTo>
                <a:lnTo>
                  <a:pt x="141977" y="290762"/>
                </a:lnTo>
                <a:lnTo>
                  <a:pt x="138087" y="288817"/>
                </a:lnTo>
                <a:lnTo>
                  <a:pt x="137114" y="288817"/>
                </a:lnTo>
                <a:lnTo>
                  <a:pt x="137114" y="290762"/>
                </a:lnTo>
                <a:lnTo>
                  <a:pt x="134197" y="287844"/>
                </a:lnTo>
                <a:lnTo>
                  <a:pt x="132253" y="287845"/>
                </a:lnTo>
                <a:lnTo>
                  <a:pt x="131280" y="287358"/>
                </a:lnTo>
                <a:lnTo>
                  <a:pt x="130307" y="286872"/>
                </a:lnTo>
                <a:lnTo>
                  <a:pt x="127390" y="284927"/>
                </a:lnTo>
                <a:lnTo>
                  <a:pt x="127390" y="283955"/>
                </a:lnTo>
                <a:lnTo>
                  <a:pt x="128363" y="284927"/>
                </a:lnTo>
                <a:lnTo>
                  <a:pt x="129335" y="285899"/>
                </a:lnTo>
                <a:lnTo>
                  <a:pt x="131280" y="286872"/>
                </a:lnTo>
                <a:lnTo>
                  <a:pt x="130307" y="284927"/>
                </a:lnTo>
                <a:lnTo>
                  <a:pt x="128363" y="282982"/>
                </a:lnTo>
                <a:lnTo>
                  <a:pt x="124473" y="280065"/>
                </a:lnTo>
                <a:lnTo>
                  <a:pt x="125445" y="281037"/>
                </a:lnTo>
                <a:lnTo>
                  <a:pt x="124473" y="282010"/>
                </a:lnTo>
                <a:lnTo>
                  <a:pt x="121555" y="280065"/>
                </a:lnTo>
                <a:lnTo>
                  <a:pt x="121555" y="279092"/>
                </a:lnTo>
                <a:lnTo>
                  <a:pt x="122528" y="279092"/>
                </a:lnTo>
                <a:lnTo>
                  <a:pt x="120583" y="277148"/>
                </a:lnTo>
                <a:lnTo>
                  <a:pt x="117666" y="276175"/>
                </a:lnTo>
                <a:lnTo>
                  <a:pt x="118638" y="277147"/>
                </a:lnTo>
                <a:lnTo>
                  <a:pt x="116693" y="276175"/>
                </a:lnTo>
                <a:lnTo>
                  <a:pt x="114748" y="275203"/>
                </a:lnTo>
                <a:lnTo>
                  <a:pt x="113776" y="273258"/>
                </a:lnTo>
                <a:lnTo>
                  <a:pt x="111831" y="271313"/>
                </a:lnTo>
                <a:lnTo>
                  <a:pt x="112804" y="270340"/>
                </a:lnTo>
                <a:lnTo>
                  <a:pt x="114748" y="271313"/>
                </a:lnTo>
                <a:lnTo>
                  <a:pt x="115721" y="271313"/>
                </a:lnTo>
                <a:lnTo>
                  <a:pt x="114748" y="268395"/>
                </a:lnTo>
                <a:lnTo>
                  <a:pt x="113776" y="268396"/>
                </a:lnTo>
                <a:lnTo>
                  <a:pt x="110858" y="267423"/>
                </a:lnTo>
                <a:lnTo>
                  <a:pt x="109886" y="266450"/>
                </a:lnTo>
                <a:lnTo>
                  <a:pt x="108914" y="266450"/>
                </a:lnTo>
                <a:lnTo>
                  <a:pt x="108914" y="267423"/>
                </a:lnTo>
                <a:lnTo>
                  <a:pt x="108914" y="265478"/>
                </a:lnTo>
                <a:lnTo>
                  <a:pt x="109886" y="265478"/>
                </a:lnTo>
                <a:lnTo>
                  <a:pt x="107941" y="263533"/>
                </a:lnTo>
                <a:lnTo>
                  <a:pt x="105997" y="261588"/>
                </a:lnTo>
                <a:lnTo>
                  <a:pt x="104051" y="260616"/>
                </a:lnTo>
                <a:lnTo>
                  <a:pt x="104051" y="258671"/>
                </a:lnTo>
                <a:lnTo>
                  <a:pt x="102107" y="258671"/>
                </a:lnTo>
                <a:lnTo>
                  <a:pt x="101134" y="254781"/>
                </a:lnTo>
                <a:lnTo>
                  <a:pt x="96272" y="250891"/>
                </a:lnTo>
                <a:lnTo>
                  <a:pt x="95299" y="248946"/>
                </a:lnTo>
                <a:lnTo>
                  <a:pt x="94327" y="247974"/>
                </a:lnTo>
                <a:lnTo>
                  <a:pt x="95299" y="247002"/>
                </a:lnTo>
                <a:lnTo>
                  <a:pt x="92382" y="244084"/>
                </a:lnTo>
                <a:lnTo>
                  <a:pt x="91409" y="243112"/>
                </a:lnTo>
                <a:lnTo>
                  <a:pt x="90437" y="244084"/>
                </a:lnTo>
                <a:lnTo>
                  <a:pt x="92382" y="246029"/>
                </a:lnTo>
                <a:lnTo>
                  <a:pt x="93354" y="247974"/>
                </a:lnTo>
                <a:lnTo>
                  <a:pt x="92382" y="247002"/>
                </a:lnTo>
                <a:lnTo>
                  <a:pt x="88492" y="244084"/>
                </a:lnTo>
                <a:lnTo>
                  <a:pt x="89465" y="243112"/>
                </a:lnTo>
                <a:lnTo>
                  <a:pt x="87520" y="241167"/>
                </a:lnTo>
                <a:lnTo>
                  <a:pt x="85575" y="239222"/>
                </a:lnTo>
                <a:lnTo>
                  <a:pt x="85575" y="238250"/>
                </a:lnTo>
                <a:lnTo>
                  <a:pt x="83630" y="237277"/>
                </a:lnTo>
                <a:lnTo>
                  <a:pt x="82657" y="235332"/>
                </a:lnTo>
                <a:lnTo>
                  <a:pt x="82657" y="234360"/>
                </a:lnTo>
                <a:lnTo>
                  <a:pt x="82657" y="233387"/>
                </a:lnTo>
                <a:lnTo>
                  <a:pt x="80713" y="231442"/>
                </a:lnTo>
                <a:lnTo>
                  <a:pt x="84602" y="234360"/>
                </a:lnTo>
                <a:lnTo>
                  <a:pt x="82657" y="232415"/>
                </a:lnTo>
                <a:lnTo>
                  <a:pt x="81685" y="229498"/>
                </a:lnTo>
                <a:lnTo>
                  <a:pt x="76823" y="227553"/>
                </a:lnTo>
                <a:lnTo>
                  <a:pt x="75850" y="226580"/>
                </a:lnTo>
                <a:lnTo>
                  <a:pt x="74878" y="225608"/>
                </a:lnTo>
                <a:lnTo>
                  <a:pt x="74878" y="224635"/>
                </a:lnTo>
                <a:lnTo>
                  <a:pt x="73906" y="223663"/>
                </a:lnTo>
                <a:lnTo>
                  <a:pt x="76823" y="226580"/>
                </a:lnTo>
                <a:lnTo>
                  <a:pt x="76823" y="224635"/>
                </a:lnTo>
                <a:lnTo>
                  <a:pt x="73905" y="219773"/>
                </a:lnTo>
                <a:lnTo>
                  <a:pt x="70988" y="217828"/>
                </a:lnTo>
                <a:lnTo>
                  <a:pt x="70016" y="217828"/>
                </a:lnTo>
                <a:lnTo>
                  <a:pt x="69043" y="216856"/>
                </a:lnTo>
                <a:lnTo>
                  <a:pt x="69043" y="215883"/>
                </a:lnTo>
                <a:lnTo>
                  <a:pt x="70016" y="215883"/>
                </a:lnTo>
                <a:lnTo>
                  <a:pt x="69043" y="213938"/>
                </a:lnTo>
                <a:lnTo>
                  <a:pt x="68071" y="213938"/>
                </a:lnTo>
                <a:lnTo>
                  <a:pt x="68071" y="214911"/>
                </a:lnTo>
                <a:lnTo>
                  <a:pt x="67098" y="213938"/>
                </a:lnTo>
                <a:lnTo>
                  <a:pt x="63208" y="203242"/>
                </a:lnTo>
                <a:lnTo>
                  <a:pt x="67098" y="206159"/>
                </a:lnTo>
                <a:lnTo>
                  <a:pt x="65154" y="204214"/>
                </a:lnTo>
                <a:lnTo>
                  <a:pt x="67098" y="204214"/>
                </a:lnTo>
                <a:lnTo>
                  <a:pt x="67098" y="203242"/>
                </a:lnTo>
                <a:lnTo>
                  <a:pt x="67098" y="202269"/>
                </a:lnTo>
                <a:lnTo>
                  <a:pt x="68070" y="202269"/>
                </a:lnTo>
                <a:lnTo>
                  <a:pt x="66126" y="200324"/>
                </a:lnTo>
                <a:lnTo>
                  <a:pt x="64181" y="197407"/>
                </a:lnTo>
                <a:lnTo>
                  <a:pt x="64181" y="199352"/>
                </a:lnTo>
                <a:lnTo>
                  <a:pt x="63209" y="199352"/>
                </a:lnTo>
                <a:lnTo>
                  <a:pt x="61264" y="198379"/>
                </a:lnTo>
                <a:lnTo>
                  <a:pt x="58347" y="196434"/>
                </a:lnTo>
                <a:lnTo>
                  <a:pt x="57374" y="195462"/>
                </a:lnTo>
                <a:lnTo>
                  <a:pt x="56401" y="196434"/>
                </a:lnTo>
                <a:lnTo>
                  <a:pt x="54457" y="192545"/>
                </a:lnTo>
                <a:lnTo>
                  <a:pt x="54457" y="189627"/>
                </a:lnTo>
                <a:lnTo>
                  <a:pt x="54457" y="187682"/>
                </a:lnTo>
                <a:lnTo>
                  <a:pt x="51539" y="183792"/>
                </a:lnTo>
                <a:lnTo>
                  <a:pt x="51539" y="181848"/>
                </a:lnTo>
                <a:lnTo>
                  <a:pt x="51539" y="180875"/>
                </a:lnTo>
                <a:lnTo>
                  <a:pt x="50567" y="177958"/>
                </a:lnTo>
                <a:lnTo>
                  <a:pt x="48622" y="174068"/>
                </a:lnTo>
                <a:lnTo>
                  <a:pt x="46677" y="173096"/>
                </a:lnTo>
                <a:lnTo>
                  <a:pt x="46677" y="174068"/>
                </a:lnTo>
                <a:lnTo>
                  <a:pt x="46677" y="175041"/>
                </a:lnTo>
                <a:lnTo>
                  <a:pt x="47649" y="176013"/>
                </a:lnTo>
                <a:lnTo>
                  <a:pt x="46677" y="176013"/>
                </a:lnTo>
                <a:lnTo>
                  <a:pt x="43760" y="170178"/>
                </a:lnTo>
                <a:lnTo>
                  <a:pt x="42787" y="169206"/>
                </a:lnTo>
                <a:lnTo>
                  <a:pt x="41815" y="167261"/>
                </a:lnTo>
                <a:lnTo>
                  <a:pt x="42787" y="171151"/>
                </a:lnTo>
                <a:lnTo>
                  <a:pt x="41815" y="173096"/>
                </a:lnTo>
                <a:lnTo>
                  <a:pt x="39870" y="169206"/>
                </a:lnTo>
                <a:lnTo>
                  <a:pt x="40842" y="169206"/>
                </a:lnTo>
                <a:lnTo>
                  <a:pt x="38897" y="166288"/>
                </a:lnTo>
                <a:lnTo>
                  <a:pt x="37925" y="165316"/>
                </a:lnTo>
                <a:lnTo>
                  <a:pt x="36952" y="164344"/>
                </a:lnTo>
                <a:lnTo>
                  <a:pt x="35007" y="161426"/>
                </a:lnTo>
                <a:lnTo>
                  <a:pt x="35007" y="158509"/>
                </a:lnTo>
                <a:lnTo>
                  <a:pt x="36953" y="160454"/>
                </a:lnTo>
                <a:lnTo>
                  <a:pt x="37925" y="163371"/>
                </a:lnTo>
                <a:lnTo>
                  <a:pt x="39870" y="165316"/>
                </a:lnTo>
                <a:lnTo>
                  <a:pt x="40842" y="165316"/>
                </a:lnTo>
                <a:lnTo>
                  <a:pt x="37925" y="160454"/>
                </a:lnTo>
                <a:lnTo>
                  <a:pt x="36953" y="159158"/>
                </a:lnTo>
                <a:lnTo>
                  <a:pt x="36953" y="155592"/>
                </a:lnTo>
                <a:lnTo>
                  <a:pt x="35980" y="153647"/>
                </a:lnTo>
                <a:lnTo>
                  <a:pt x="35007" y="151702"/>
                </a:lnTo>
                <a:lnTo>
                  <a:pt x="36952" y="153647"/>
                </a:lnTo>
                <a:lnTo>
                  <a:pt x="35980" y="149757"/>
                </a:lnTo>
                <a:lnTo>
                  <a:pt x="35980" y="147812"/>
                </a:lnTo>
                <a:lnTo>
                  <a:pt x="36952" y="145867"/>
                </a:lnTo>
                <a:lnTo>
                  <a:pt x="35007" y="142950"/>
                </a:lnTo>
                <a:lnTo>
                  <a:pt x="34035" y="142950"/>
                </a:lnTo>
                <a:lnTo>
                  <a:pt x="34035" y="143922"/>
                </a:lnTo>
                <a:lnTo>
                  <a:pt x="33063" y="144894"/>
                </a:lnTo>
                <a:lnTo>
                  <a:pt x="29173" y="136143"/>
                </a:lnTo>
                <a:lnTo>
                  <a:pt x="25283" y="130308"/>
                </a:lnTo>
                <a:lnTo>
                  <a:pt x="25283" y="129336"/>
                </a:lnTo>
                <a:lnTo>
                  <a:pt x="26255" y="128363"/>
                </a:lnTo>
                <a:lnTo>
                  <a:pt x="28200" y="130308"/>
                </a:lnTo>
                <a:lnTo>
                  <a:pt x="23338" y="119611"/>
                </a:lnTo>
                <a:lnTo>
                  <a:pt x="19448" y="108914"/>
                </a:lnTo>
                <a:lnTo>
                  <a:pt x="19448" y="109886"/>
                </a:lnTo>
                <a:lnTo>
                  <a:pt x="18476" y="109886"/>
                </a:lnTo>
                <a:lnTo>
                  <a:pt x="17503" y="106969"/>
                </a:lnTo>
                <a:lnTo>
                  <a:pt x="16531" y="104052"/>
                </a:lnTo>
                <a:lnTo>
                  <a:pt x="16531" y="103079"/>
                </a:lnTo>
                <a:lnTo>
                  <a:pt x="17503" y="103079"/>
                </a:lnTo>
                <a:lnTo>
                  <a:pt x="16531" y="101135"/>
                </a:lnTo>
                <a:lnTo>
                  <a:pt x="17503" y="100162"/>
                </a:lnTo>
                <a:lnTo>
                  <a:pt x="17503" y="98217"/>
                </a:lnTo>
                <a:lnTo>
                  <a:pt x="13613" y="90437"/>
                </a:lnTo>
                <a:lnTo>
                  <a:pt x="10696" y="82658"/>
                </a:lnTo>
                <a:lnTo>
                  <a:pt x="9724" y="75851"/>
                </a:lnTo>
                <a:lnTo>
                  <a:pt x="7779" y="70016"/>
                </a:lnTo>
                <a:lnTo>
                  <a:pt x="4862" y="58347"/>
                </a:lnTo>
                <a:lnTo>
                  <a:pt x="4862" y="56402"/>
                </a:lnTo>
                <a:lnTo>
                  <a:pt x="5834" y="55429"/>
                </a:lnTo>
                <a:lnTo>
                  <a:pt x="6807" y="55429"/>
                </a:lnTo>
                <a:lnTo>
                  <a:pt x="6806" y="53484"/>
                </a:lnTo>
                <a:lnTo>
                  <a:pt x="5834" y="51539"/>
                </a:lnTo>
                <a:lnTo>
                  <a:pt x="5834" y="52512"/>
                </a:lnTo>
                <a:lnTo>
                  <a:pt x="4861" y="52512"/>
                </a:lnTo>
                <a:lnTo>
                  <a:pt x="4861" y="50567"/>
                </a:lnTo>
                <a:lnTo>
                  <a:pt x="4862" y="44732"/>
                </a:lnTo>
                <a:lnTo>
                  <a:pt x="3889" y="39870"/>
                </a:lnTo>
                <a:lnTo>
                  <a:pt x="2917" y="35980"/>
                </a:lnTo>
                <a:lnTo>
                  <a:pt x="3889" y="35980"/>
                </a:lnTo>
                <a:lnTo>
                  <a:pt x="4862" y="36953"/>
                </a:lnTo>
                <a:lnTo>
                  <a:pt x="4862" y="34035"/>
                </a:lnTo>
                <a:lnTo>
                  <a:pt x="3889" y="31118"/>
                </a:lnTo>
                <a:lnTo>
                  <a:pt x="2917" y="24311"/>
                </a:lnTo>
                <a:lnTo>
                  <a:pt x="1944" y="27228"/>
                </a:lnTo>
                <a:lnTo>
                  <a:pt x="972" y="22366"/>
                </a:lnTo>
                <a:lnTo>
                  <a:pt x="972" y="17504"/>
                </a:lnTo>
                <a:lnTo>
                  <a:pt x="0" y="8752"/>
                </a:lnTo>
                <a:lnTo>
                  <a:pt x="971" y="8752"/>
                </a:lnTo>
                <a:lnTo>
                  <a:pt x="972" y="4862"/>
                </a:lnTo>
                <a:lnTo>
                  <a:pt x="1884" y="3038"/>
                </a:lnTo>
                <a:lnTo>
                  <a:pt x="3890" y="9724"/>
                </a:lnTo>
                <a:lnTo>
                  <a:pt x="3890" y="10697"/>
                </a:lnTo>
                <a:lnTo>
                  <a:pt x="2917" y="9724"/>
                </a:lnTo>
                <a:lnTo>
                  <a:pt x="2917" y="8752"/>
                </a:lnTo>
                <a:lnTo>
                  <a:pt x="1944" y="8752"/>
                </a:lnTo>
                <a:lnTo>
                  <a:pt x="1944" y="13614"/>
                </a:lnTo>
                <a:lnTo>
                  <a:pt x="2917" y="13614"/>
                </a:lnTo>
                <a:lnTo>
                  <a:pt x="2917" y="14587"/>
                </a:lnTo>
                <a:lnTo>
                  <a:pt x="4667" y="18087"/>
                </a:lnTo>
                <a:lnTo>
                  <a:pt x="5658" y="22543"/>
                </a:lnTo>
                <a:lnTo>
                  <a:pt x="4862" y="23339"/>
                </a:lnTo>
                <a:lnTo>
                  <a:pt x="4862" y="24311"/>
                </a:lnTo>
                <a:lnTo>
                  <a:pt x="5834" y="25283"/>
                </a:lnTo>
                <a:lnTo>
                  <a:pt x="6806" y="27228"/>
                </a:lnTo>
                <a:lnTo>
                  <a:pt x="7779" y="34035"/>
                </a:lnTo>
                <a:lnTo>
                  <a:pt x="7779" y="36953"/>
                </a:lnTo>
                <a:lnTo>
                  <a:pt x="8752" y="40842"/>
                </a:lnTo>
                <a:lnTo>
                  <a:pt x="9724" y="44733"/>
                </a:lnTo>
                <a:lnTo>
                  <a:pt x="9724" y="48622"/>
                </a:lnTo>
                <a:lnTo>
                  <a:pt x="7779" y="44732"/>
                </a:lnTo>
                <a:lnTo>
                  <a:pt x="5834" y="40843"/>
                </a:lnTo>
                <a:lnTo>
                  <a:pt x="6806" y="48622"/>
                </a:lnTo>
                <a:lnTo>
                  <a:pt x="8751" y="50567"/>
                </a:lnTo>
                <a:lnTo>
                  <a:pt x="10696" y="55429"/>
                </a:lnTo>
                <a:lnTo>
                  <a:pt x="10696" y="56402"/>
                </a:lnTo>
                <a:lnTo>
                  <a:pt x="12641" y="60292"/>
                </a:lnTo>
                <a:lnTo>
                  <a:pt x="13614" y="62236"/>
                </a:lnTo>
                <a:lnTo>
                  <a:pt x="14586" y="65154"/>
                </a:lnTo>
                <a:lnTo>
                  <a:pt x="17503" y="79741"/>
                </a:lnTo>
                <a:lnTo>
                  <a:pt x="20421" y="91410"/>
                </a:lnTo>
                <a:lnTo>
                  <a:pt x="19449" y="92382"/>
                </a:lnTo>
                <a:lnTo>
                  <a:pt x="22366" y="96272"/>
                </a:lnTo>
                <a:lnTo>
                  <a:pt x="23338" y="100162"/>
                </a:lnTo>
                <a:lnTo>
                  <a:pt x="27228" y="109886"/>
                </a:lnTo>
                <a:lnTo>
                  <a:pt x="29173" y="116694"/>
                </a:lnTo>
                <a:lnTo>
                  <a:pt x="32091" y="123501"/>
                </a:lnTo>
                <a:lnTo>
                  <a:pt x="35008" y="129335"/>
                </a:lnTo>
                <a:lnTo>
                  <a:pt x="35980" y="133225"/>
                </a:lnTo>
                <a:lnTo>
                  <a:pt x="41814" y="144895"/>
                </a:lnTo>
                <a:lnTo>
                  <a:pt x="47649" y="154619"/>
                </a:lnTo>
                <a:lnTo>
                  <a:pt x="58346" y="176013"/>
                </a:lnTo>
                <a:lnTo>
                  <a:pt x="56402" y="174068"/>
                </a:lnTo>
                <a:lnTo>
                  <a:pt x="57374" y="176013"/>
                </a:lnTo>
                <a:lnTo>
                  <a:pt x="57374" y="176985"/>
                </a:lnTo>
                <a:lnTo>
                  <a:pt x="57374" y="177958"/>
                </a:lnTo>
                <a:lnTo>
                  <a:pt x="58346" y="178930"/>
                </a:lnTo>
                <a:lnTo>
                  <a:pt x="58346" y="177958"/>
                </a:lnTo>
                <a:lnTo>
                  <a:pt x="59319" y="179903"/>
                </a:lnTo>
                <a:lnTo>
                  <a:pt x="63208" y="183792"/>
                </a:lnTo>
                <a:lnTo>
                  <a:pt x="66126" y="188655"/>
                </a:lnTo>
                <a:lnTo>
                  <a:pt x="70015" y="194489"/>
                </a:lnTo>
                <a:lnTo>
                  <a:pt x="76823" y="203241"/>
                </a:lnTo>
                <a:lnTo>
                  <a:pt x="76823" y="204214"/>
                </a:lnTo>
                <a:lnTo>
                  <a:pt x="79740" y="208104"/>
                </a:lnTo>
                <a:lnTo>
                  <a:pt x="83630" y="212966"/>
                </a:lnTo>
                <a:lnTo>
                  <a:pt x="90437" y="223663"/>
                </a:lnTo>
                <a:lnTo>
                  <a:pt x="90437" y="225608"/>
                </a:lnTo>
                <a:lnTo>
                  <a:pt x="92382" y="228525"/>
                </a:lnTo>
                <a:lnTo>
                  <a:pt x="97244" y="232415"/>
                </a:lnTo>
                <a:lnTo>
                  <a:pt x="102106" y="238250"/>
                </a:lnTo>
                <a:lnTo>
                  <a:pt x="113776" y="251864"/>
                </a:lnTo>
                <a:lnTo>
                  <a:pt x="133225" y="272285"/>
                </a:lnTo>
                <a:lnTo>
                  <a:pt x="142949" y="282982"/>
                </a:lnTo>
                <a:lnTo>
                  <a:pt x="153646" y="292707"/>
                </a:lnTo>
                <a:lnTo>
                  <a:pt x="153646" y="294651"/>
                </a:lnTo>
                <a:lnTo>
                  <a:pt x="165316" y="303404"/>
                </a:lnTo>
                <a:lnTo>
                  <a:pt x="176012" y="314100"/>
                </a:lnTo>
                <a:lnTo>
                  <a:pt x="187682" y="323825"/>
                </a:lnTo>
                <a:lnTo>
                  <a:pt x="197406" y="332577"/>
                </a:lnTo>
                <a:lnTo>
                  <a:pt x="195461" y="332577"/>
                </a:lnTo>
                <a:lnTo>
                  <a:pt x="201296" y="337439"/>
                </a:lnTo>
                <a:lnTo>
                  <a:pt x="203241" y="338412"/>
                </a:lnTo>
                <a:lnTo>
                  <a:pt x="204214" y="338412"/>
                </a:lnTo>
                <a:lnTo>
                  <a:pt x="204214" y="337439"/>
                </a:lnTo>
                <a:lnTo>
                  <a:pt x="211021" y="343274"/>
                </a:lnTo>
                <a:lnTo>
                  <a:pt x="213938" y="346191"/>
                </a:lnTo>
                <a:lnTo>
                  <a:pt x="215883" y="348136"/>
                </a:lnTo>
                <a:lnTo>
                  <a:pt x="220745" y="352026"/>
                </a:lnTo>
                <a:lnTo>
                  <a:pt x="225607" y="353971"/>
                </a:lnTo>
                <a:lnTo>
                  <a:pt x="234360" y="361751"/>
                </a:lnTo>
                <a:lnTo>
                  <a:pt x="241795" y="366956"/>
                </a:lnTo>
                <a:lnTo>
                  <a:pt x="241167" y="367585"/>
                </a:lnTo>
                <a:lnTo>
                  <a:pt x="243111" y="368557"/>
                </a:lnTo>
                <a:lnTo>
                  <a:pt x="248946" y="373420"/>
                </a:lnTo>
                <a:lnTo>
                  <a:pt x="250891" y="374392"/>
                </a:lnTo>
                <a:lnTo>
                  <a:pt x="251863" y="374392"/>
                </a:lnTo>
                <a:lnTo>
                  <a:pt x="251863" y="373420"/>
                </a:lnTo>
                <a:lnTo>
                  <a:pt x="257698" y="378282"/>
                </a:lnTo>
                <a:lnTo>
                  <a:pt x="265478" y="383145"/>
                </a:lnTo>
                <a:lnTo>
                  <a:pt x="273257" y="388007"/>
                </a:lnTo>
                <a:lnTo>
                  <a:pt x="279092" y="392869"/>
                </a:lnTo>
                <a:lnTo>
                  <a:pt x="280065" y="392869"/>
                </a:lnTo>
                <a:lnTo>
                  <a:pt x="282009" y="393841"/>
                </a:lnTo>
                <a:lnTo>
                  <a:pt x="293679" y="401621"/>
                </a:lnTo>
                <a:lnTo>
                  <a:pt x="299513" y="404538"/>
                </a:lnTo>
                <a:lnTo>
                  <a:pt x="304375" y="407455"/>
                </a:lnTo>
                <a:lnTo>
                  <a:pt x="304375" y="408428"/>
                </a:lnTo>
                <a:lnTo>
                  <a:pt x="303403" y="408428"/>
                </a:lnTo>
                <a:lnTo>
                  <a:pt x="305348" y="409401"/>
                </a:lnTo>
                <a:lnTo>
                  <a:pt x="306321" y="409401"/>
                </a:lnTo>
                <a:lnTo>
                  <a:pt x="308265" y="409400"/>
                </a:lnTo>
                <a:lnTo>
                  <a:pt x="317990" y="415235"/>
                </a:lnTo>
                <a:lnTo>
                  <a:pt x="326742" y="421070"/>
                </a:lnTo>
                <a:lnTo>
                  <a:pt x="335494" y="427877"/>
                </a:lnTo>
                <a:lnTo>
                  <a:pt x="345218" y="432739"/>
                </a:lnTo>
                <a:lnTo>
                  <a:pt x="408427" y="464830"/>
                </a:lnTo>
                <a:lnTo>
                  <a:pt x="408428" y="465802"/>
                </a:lnTo>
                <a:lnTo>
                  <a:pt x="414262" y="467747"/>
                </a:lnTo>
                <a:lnTo>
                  <a:pt x="420097" y="470665"/>
                </a:lnTo>
                <a:lnTo>
                  <a:pt x="424959" y="473582"/>
                </a:lnTo>
                <a:lnTo>
                  <a:pt x="430794" y="475527"/>
                </a:lnTo>
                <a:lnTo>
                  <a:pt x="433711" y="477472"/>
                </a:lnTo>
                <a:lnTo>
                  <a:pt x="435656" y="477472"/>
                </a:lnTo>
                <a:lnTo>
                  <a:pt x="435656" y="478444"/>
                </a:lnTo>
                <a:lnTo>
                  <a:pt x="440519" y="480389"/>
                </a:lnTo>
                <a:lnTo>
                  <a:pt x="446353" y="483306"/>
                </a:lnTo>
                <a:lnTo>
                  <a:pt x="452188" y="486224"/>
                </a:lnTo>
                <a:lnTo>
                  <a:pt x="458992" y="489140"/>
                </a:lnTo>
                <a:lnTo>
                  <a:pt x="462885" y="491086"/>
                </a:lnTo>
                <a:lnTo>
                  <a:pt x="468719" y="493031"/>
                </a:lnTo>
                <a:lnTo>
                  <a:pt x="481362" y="498866"/>
                </a:lnTo>
                <a:lnTo>
                  <a:pt x="477472" y="497893"/>
                </a:lnTo>
                <a:lnTo>
                  <a:pt x="480389" y="499838"/>
                </a:lnTo>
                <a:lnTo>
                  <a:pt x="483306" y="499838"/>
                </a:lnTo>
                <a:lnTo>
                  <a:pt x="486223" y="500810"/>
                </a:lnTo>
                <a:lnTo>
                  <a:pt x="487196" y="502755"/>
                </a:lnTo>
                <a:lnTo>
                  <a:pt x="489141" y="502755"/>
                </a:lnTo>
                <a:lnTo>
                  <a:pt x="488168" y="501783"/>
                </a:lnTo>
                <a:lnTo>
                  <a:pt x="502755" y="508590"/>
                </a:lnTo>
                <a:lnTo>
                  <a:pt x="517342" y="513452"/>
                </a:lnTo>
                <a:lnTo>
                  <a:pt x="548460" y="524149"/>
                </a:lnTo>
                <a:lnTo>
                  <a:pt x="554295" y="527067"/>
                </a:lnTo>
                <a:lnTo>
                  <a:pt x="555267" y="528039"/>
                </a:lnTo>
                <a:lnTo>
                  <a:pt x="555267" y="529012"/>
                </a:lnTo>
                <a:lnTo>
                  <a:pt x="560129" y="529984"/>
                </a:lnTo>
                <a:lnTo>
                  <a:pt x="561102" y="529984"/>
                </a:lnTo>
                <a:lnTo>
                  <a:pt x="564019" y="530956"/>
                </a:lnTo>
                <a:lnTo>
                  <a:pt x="565964" y="532901"/>
                </a:lnTo>
                <a:lnTo>
                  <a:pt x="567909" y="533874"/>
                </a:lnTo>
                <a:lnTo>
                  <a:pt x="570826" y="534846"/>
                </a:lnTo>
                <a:lnTo>
                  <a:pt x="570826" y="533874"/>
                </a:lnTo>
                <a:lnTo>
                  <a:pt x="571799" y="533874"/>
                </a:lnTo>
                <a:lnTo>
                  <a:pt x="573744" y="533874"/>
                </a:lnTo>
                <a:lnTo>
                  <a:pt x="582496" y="538736"/>
                </a:lnTo>
                <a:lnTo>
                  <a:pt x="586386" y="539709"/>
                </a:lnTo>
                <a:lnTo>
                  <a:pt x="591248" y="541653"/>
                </a:lnTo>
                <a:lnTo>
                  <a:pt x="590276" y="541653"/>
                </a:lnTo>
                <a:lnTo>
                  <a:pt x="597082" y="542626"/>
                </a:lnTo>
                <a:lnTo>
                  <a:pt x="603889" y="544571"/>
                </a:lnTo>
                <a:lnTo>
                  <a:pt x="609724" y="546516"/>
                </a:lnTo>
                <a:lnTo>
                  <a:pt x="615559" y="546516"/>
                </a:lnTo>
                <a:lnTo>
                  <a:pt x="650567" y="556241"/>
                </a:lnTo>
                <a:lnTo>
                  <a:pt x="684603" y="565965"/>
                </a:lnTo>
                <a:lnTo>
                  <a:pt x="752674" y="581525"/>
                </a:lnTo>
                <a:lnTo>
                  <a:pt x="786710" y="589304"/>
                </a:lnTo>
                <a:lnTo>
                  <a:pt x="819773" y="596111"/>
                </a:lnTo>
                <a:lnTo>
                  <a:pt x="888817" y="608753"/>
                </a:lnTo>
                <a:lnTo>
                  <a:pt x="899514" y="611670"/>
                </a:lnTo>
                <a:lnTo>
                  <a:pt x="912155" y="613615"/>
                </a:lnTo>
                <a:lnTo>
                  <a:pt x="911183" y="613615"/>
                </a:lnTo>
                <a:lnTo>
                  <a:pt x="912156" y="613615"/>
                </a:lnTo>
                <a:lnTo>
                  <a:pt x="912155" y="613615"/>
                </a:lnTo>
                <a:lnTo>
                  <a:pt x="913128" y="613615"/>
                </a:lnTo>
                <a:lnTo>
                  <a:pt x="916046" y="613615"/>
                </a:lnTo>
                <a:lnTo>
                  <a:pt x="918963" y="613615"/>
                </a:lnTo>
                <a:lnTo>
                  <a:pt x="921880" y="613615"/>
                </a:lnTo>
                <a:lnTo>
                  <a:pt x="946191" y="617505"/>
                </a:lnTo>
                <a:lnTo>
                  <a:pt x="972448" y="620422"/>
                </a:lnTo>
                <a:lnTo>
                  <a:pt x="969530" y="620422"/>
                </a:lnTo>
                <a:lnTo>
                  <a:pt x="969530" y="621395"/>
                </a:lnTo>
                <a:lnTo>
                  <a:pt x="971475" y="621395"/>
                </a:lnTo>
                <a:lnTo>
                  <a:pt x="975365" y="620422"/>
                </a:lnTo>
                <a:lnTo>
                  <a:pt x="975365" y="621395"/>
                </a:lnTo>
                <a:lnTo>
                  <a:pt x="978282" y="621395"/>
                </a:lnTo>
                <a:lnTo>
                  <a:pt x="979164" y="620513"/>
                </a:lnTo>
                <a:lnTo>
                  <a:pt x="1044409" y="627229"/>
                </a:lnTo>
                <a:lnTo>
                  <a:pt x="1077472" y="631119"/>
                </a:lnTo>
                <a:lnTo>
                  <a:pt x="1110535" y="633064"/>
                </a:lnTo>
                <a:lnTo>
                  <a:pt x="1119287" y="634037"/>
                </a:lnTo>
                <a:lnTo>
                  <a:pt x="1129012" y="634037"/>
                </a:lnTo>
                <a:lnTo>
                  <a:pt x="1147488" y="635009"/>
                </a:lnTo>
                <a:lnTo>
                  <a:pt x="1171799" y="636954"/>
                </a:lnTo>
                <a:lnTo>
                  <a:pt x="1196111" y="638899"/>
                </a:lnTo>
                <a:lnTo>
                  <a:pt x="1220422" y="638899"/>
                </a:lnTo>
                <a:lnTo>
                  <a:pt x="1243275" y="638899"/>
                </a:lnTo>
                <a:lnTo>
                  <a:pt x="1243761" y="639871"/>
                </a:lnTo>
                <a:lnTo>
                  <a:pt x="1241816" y="640844"/>
                </a:lnTo>
                <a:lnTo>
                  <a:pt x="1235981" y="642788"/>
                </a:lnTo>
                <a:lnTo>
                  <a:pt x="1227229" y="643761"/>
                </a:lnTo>
                <a:lnTo>
                  <a:pt x="1212642" y="644733"/>
                </a:lnTo>
                <a:lnTo>
                  <a:pt x="1197083" y="644733"/>
                </a:lnTo>
                <a:lnTo>
                  <a:pt x="1180551" y="644733"/>
                </a:lnTo>
                <a:lnTo>
                  <a:pt x="1164992" y="644733"/>
                </a:lnTo>
                <a:lnTo>
                  <a:pt x="1164020" y="644733"/>
                </a:lnTo>
                <a:lnTo>
                  <a:pt x="1164020" y="643761"/>
                </a:lnTo>
                <a:lnTo>
                  <a:pt x="1163047" y="642789"/>
                </a:lnTo>
                <a:lnTo>
                  <a:pt x="1161102" y="642789"/>
                </a:lnTo>
                <a:lnTo>
                  <a:pt x="1144571" y="643761"/>
                </a:lnTo>
                <a:lnTo>
                  <a:pt x="1126095" y="642789"/>
                </a:lnTo>
                <a:lnTo>
                  <a:pt x="1106645" y="640844"/>
                </a:lnTo>
                <a:lnTo>
                  <a:pt x="1088169" y="637926"/>
                </a:lnTo>
                <a:lnTo>
                  <a:pt x="1089141" y="637926"/>
                </a:lnTo>
                <a:lnTo>
                  <a:pt x="1082334" y="637926"/>
                </a:lnTo>
                <a:lnTo>
                  <a:pt x="1074555" y="637926"/>
                </a:lnTo>
                <a:lnTo>
                  <a:pt x="1075527" y="637926"/>
                </a:lnTo>
                <a:lnTo>
                  <a:pt x="1075527" y="636954"/>
                </a:lnTo>
                <a:lnTo>
                  <a:pt x="1073582" y="636954"/>
                </a:lnTo>
                <a:lnTo>
                  <a:pt x="1069693" y="636954"/>
                </a:lnTo>
                <a:lnTo>
                  <a:pt x="1064830" y="637927"/>
                </a:lnTo>
                <a:lnTo>
                  <a:pt x="1062885" y="636954"/>
                </a:lnTo>
                <a:lnTo>
                  <a:pt x="1060941" y="635981"/>
                </a:lnTo>
                <a:lnTo>
                  <a:pt x="1058023" y="636954"/>
                </a:lnTo>
                <a:lnTo>
                  <a:pt x="1051216" y="636954"/>
                </a:lnTo>
                <a:lnTo>
                  <a:pt x="1044409" y="636954"/>
                </a:lnTo>
                <a:lnTo>
                  <a:pt x="1036629" y="635982"/>
                </a:lnTo>
                <a:lnTo>
                  <a:pt x="1028849" y="635009"/>
                </a:lnTo>
                <a:lnTo>
                  <a:pt x="1029822" y="635009"/>
                </a:lnTo>
                <a:lnTo>
                  <a:pt x="1017180" y="634037"/>
                </a:lnTo>
                <a:lnTo>
                  <a:pt x="1002593" y="633064"/>
                </a:lnTo>
                <a:lnTo>
                  <a:pt x="974392" y="631119"/>
                </a:lnTo>
                <a:lnTo>
                  <a:pt x="975365" y="630147"/>
                </a:lnTo>
                <a:lnTo>
                  <a:pt x="975365" y="629174"/>
                </a:lnTo>
                <a:lnTo>
                  <a:pt x="973420" y="630147"/>
                </a:lnTo>
                <a:lnTo>
                  <a:pt x="970503" y="630147"/>
                </a:lnTo>
                <a:lnTo>
                  <a:pt x="963695" y="630147"/>
                </a:lnTo>
                <a:lnTo>
                  <a:pt x="960778" y="629174"/>
                </a:lnTo>
                <a:lnTo>
                  <a:pt x="957861" y="629174"/>
                </a:lnTo>
                <a:lnTo>
                  <a:pt x="953971" y="629174"/>
                </a:lnTo>
                <a:lnTo>
                  <a:pt x="949109" y="628202"/>
                </a:lnTo>
                <a:lnTo>
                  <a:pt x="950081" y="628202"/>
                </a:lnTo>
                <a:lnTo>
                  <a:pt x="947164" y="628202"/>
                </a:lnTo>
                <a:lnTo>
                  <a:pt x="944247" y="628202"/>
                </a:lnTo>
                <a:lnTo>
                  <a:pt x="942301" y="627229"/>
                </a:lnTo>
                <a:lnTo>
                  <a:pt x="940357" y="628202"/>
                </a:lnTo>
                <a:lnTo>
                  <a:pt x="937439" y="626257"/>
                </a:lnTo>
                <a:lnTo>
                  <a:pt x="935495" y="627230"/>
                </a:lnTo>
                <a:lnTo>
                  <a:pt x="933549" y="626257"/>
                </a:lnTo>
                <a:lnTo>
                  <a:pt x="930632" y="625284"/>
                </a:lnTo>
                <a:lnTo>
                  <a:pt x="927715" y="625285"/>
                </a:lnTo>
                <a:lnTo>
                  <a:pt x="923825" y="625284"/>
                </a:lnTo>
                <a:lnTo>
                  <a:pt x="919936" y="624312"/>
                </a:lnTo>
                <a:lnTo>
                  <a:pt x="911183" y="622367"/>
                </a:lnTo>
                <a:lnTo>
                  <a:pt x="909463" y="622367"/>
                </a:lnTo>
                <a:lnTo>
                  <a:pt x="910211" y="622367"/>
                </a:lnTo>
                <a:lnTo>
                  <a:pt x="912155" y="622367"/>
                </a:lnTo>
                <a:lnTo>
                  <a:pt x="911183" y="621395"/>
                </a:lnTo>
                <a:lnTo>
                  <a:pt x="893679" y="619450"/>
                </a:lnTo>
                <a:lnTo>
                  <a:pt x="875203" y="617505"/>
                </a:lnTo>
                <a:lnTo>
                  <a:pt x="840194" y="610698"/>
                </a:lnTo>
                <a:lnTo>
                  <a:pt x="836305" y="609725"/>
                </a:lnTo>
                <a:lnTo>
                  <a:pt x="835332" y="608753"/>
                </a:lnTo>
                <a:lnTo>
                  <a:pt x="829498" y="607780"/>
                </a:lnTo>
                <a:lnTo>
                  <a:pt x="823663" y="607780"/>
                </a:lnTo>
                <a:lnTo>
                  <a:pt x="821718" y="605835"/>
                </a:lnTo>
                <a:lnTo>
                  <a:pt x="818800" y="605835"/>
                </a:lnTo>
                <a:lnTo>
                  <a:pt x="816856" y="605835"/>
                </a:lnTo>
                <a:lnTo>
                  <a:pt x="814911" y="605835"/>
                </a:lnTo>
                <a:lnTo>
                  <a:pt x="811993" y="605836"/>
                </a:lnTo>
                <a:lnTo>
                  <a:pt x="813939" y="604863"/>
                </a:lnTo>
                <a:lnTo>
                  <a:pt x="813939" y="603891"/>
                </a:lnTo>
                <a:lnTo>
                  <a:pt x="807131" y="603891"/>
                </a:lnTo>
                <a:lnTo>
                  <a:pt x="799352" y="602918"/>
                </a:lnTo>
                <a:lnTo>
                  <a:pt x="801297" y="602918"/>
                </a:lnTo>
                <a:lnTo>
                  <a:pt x="801297" y="601946"/>
                </a:lnTo>
                <a:lnTo>
                  <a:pt x="797407" y="601945"/>
                </a:lnTo>
                <a:lnTo>
                  <a:pt x="794489" y="600973"/>
                </a:lnTo>
                <a:lnTo>
                  <a:pt x="787682" y="600001"/>
                </a:lnTo>
                <a:lnTo>
                  <a:pt x="789627" y="599028"/>
                </a:lnTo>
                <a:lnTo>
                  <a:pt x="785738" y="598056"/>
                </a:lnTo>
                <a:lnTo>
                  <a:pt x="784765" y="599028"/>
                </a:lnTo>
                <a:lnTo>
                  <a:pt x="783792" y="599028"/>
                </a:lnTo>
                <a:lnTo>
                  <a:pt x="780875" y="599028"/>
                </a:lnTo>
                <a:lnTo>
                  <a:pt x="781848" y="599028"/>
                </a:lnTo>
                <a:lnTo>
                  <a:pt x="781848" y="598056"/>
                </a:lnTo>
                <a:lnTo>
                  <a:pt x="776985" y="598056"/>
                </a:lnTo>
                <a:lnTo>
                  <a:pt x="771151" y="597084"/>
                </a:lnTo>
                <a:lnTo>
                  <a:pt x="760454" y="595138"/>
                </a:lnTo>
                <a:lnTo>
                  <a:pt x="750730" y="592221"/>
                </a:lnTo>
                <a:lnTo>
                  <a:pt x="741005" y="590276"/>
                </a:lnTo>
                <a:lnTo>
                  <a:pt x="740032" y="589304"/>
                </a:lnTo>
                <a:lnTo>
                  <a:pt x="739060" y="589304"/>
                </a:lnTo>
                <a:lnTo>
                  <a:pt x="738087" y="588332"/>
                </a:lnTo>
                <a:lnTo>
                  <a:pt x="735170" y="587359"/>
                </a:lnTo>
                <a:lnTo>
                  <a:pt x="734198" y="587359"/>
                </a:lnTo>
                <a:lnTo>
                  <a:pt x="733225" y="587359"/>
                </a:lnTo>
                <a:lnTo>
                  <a:pt x="729336" y="587359"/>
                </a:lnTo>
                <a:lnTo>
                  <a:pt x="726418" y="587359"/>
                </a:lnTo>
                <a:lnTo>
                  <a:pt x="727390" y="588331"/>
                </a:lnTo>
                <a:lnTo>
                  <a:pt x="716694" y="585414"/>
                </a:lnTo>
                <a:lnTo>
                  <a:pt x="707942" y="583469"/>
                </a:lnTo>
                <a:lnTo>
                  <a:pt x="708914" y="582497"/>
                </a:lnTo>
                <a:lnTo>
                  <a:pt x="708914" y="581524"/>
                </a:lnTo>
                <a:lnTo>
                  <a:pt x="710859" y="581524"/>
                </a:lnTo>
                <a:lnTo>
                  <a:pt x="707942" y="579580"/>
                </a:lnTo>
                <a:lnTo>
                  <a:pt x="709887" y="579580"/>
                </a:lnTo>
                <a:lnTo>
                  <a:pt x="704052" y="578607"/>
                </a:lnTo>
                <a:lnTo>
                  <a:pt x="699190" y="577635"/>
                </a:lnTo>
                <a:lnTo>
                  <a:pt x="691410" y="577634"/>
                </a:lnTo>
                <a:lnTo>
                  <a:pt x="687520" y="576662"/>
                </a:lnTo>
                <a:lnTo>
                  <a:pt x="682658" y="575690"/>
                </a:lnTo>
                <a:lnTo>
                  <a:pt x="683631" y="575690"/>
                </a:lnTo>
                <a:lnTo>
                  <a:pt x="683630" y="574717"/>
                </a:lnTo>
                <a:lnTo>
                  <a:pt x="682658" y="574717"/>
                </a:lnTo>
                <a:lnTo>
                  <a:pt x="683630" y="573745"/>
                </a:lnTo>
                <a:lnTo>
                  <a:pt x="672933" y="574717"/>
                </a:lnTo>
                <a:lnTo>
                  <a:pt x="670989" y="573745"/>
                </a:lnTo>
                <a:lnTo>
                  <a:pt x="670989" y="572772"/>
                </a:lnTo>
                <a:lnTo>
                  <a:pt x="669044" y="572772"/>
                </a:lnTo>
                <a:lnTo>
                  <a:pt x="668071" y="572772"/>
                </a:lnTo>
                <a:lnTo>
                  <a:pt x="666126" y="572772"/>
                </a:lnTo>
                <a:lnTo>
                  <a:pt x="660292" y="571800"/>
                </a:lnTo>
                <a:lnTo>
                  <a:pt x="657374" y="569855"/>
                </a:lnTo>
                <a:lnTo>
                  <a:pt x="655429" y="568882"/>
                </a:lnTo>
                <a:lnTo>
                  <a:pt x="657374" y="568883"/>
                </a:lnTo>
                <a:lnTo>
                  <a:pt x="657374" y="567910"/>
                </a:lnTo>
                <a:lnTo>
                  <a:pt x="647650" y="565965"/>
                </a:lnTo>
                <a:lnTo>
                  <a:pt x="642787" y="564993"/>
                </a:lnTo>
                <a:lnTo>
                  <a:pt x="641815" y="564993"/>
                </a:lnTo>
                <a:lnTo>
                  <a:pt x="641815" y="565965"/>
                </a:lnTo>
                <a:lnTo>
                  <a:pt x="638898" y="565965"/>
                </a:lnTo>
                <a:lnTo>
                  <a:pt x="633063" y="564021"/>
                </a:lnTo>
                <a:lnTo>
                  <a:pt x="634036" y="564021"/>
                </a:lnTo>
                <a:lnTo>
                  <a:pt x="635008" y="563048"/>
                </a:lnTo>
                <a:lnTo>
                  <a:pt x="625284" y="562076"/>
                </a:lnTo>
                <a:lnTo>
                  <a:pt x="615559" y="560130"/>
                </a:lnTo>
                <a:lnTo>
                  <a:pt x="617504" y="560130"/>
                </a:lnTo>
                <a:lnTo>
                  <a:pt x="619449" y="560130"/>
                </a:lnTo>
                <a:lnTo>
                  <a:pt x="613614" y="558186"/>
                </a:lnTo>
                <a:lnTo>
                  <a:pt x="606807" y="556241"/>
                </a:lnTo>
                <a:lnTo>
                  <a:pt x="600972" y="554295"/>
                </a:lnTo>
                <a:lnTo>
                  <a:pt x="595138" y="552350"/>
                </a:lnTo>
                <a:lnTo>
                  <a:pt x="596110" y="553323"/>
                </a:lnTo>
                <a:lnTo>
                  <a:pt x="595138" y="553323"/>
                </a:lnTo>
                <a:lnTo>
                  <a:pt x="592220" y="551378"/>
                </a:lnTo>
                <a:lnTo>
                  <a:pt x="589303" y="550406"/>
                </a:lnTo>
                <a:lnTo>
                  <a:pt x="587358" y="549433"/>
                </a:lnTo>
                <a:lnTo>
                  <a:pt x="583468" y="548461"/>
                </a:lnTo>
                <a:lnTo>
                  <a:pt x="582496" y="548461"/>
                </a:lnTo>
                <a:lnTo>
                  <a:pt x="585413" y="549433"/>
                </a:lnTo>
                <a:lnTo>
                  <a:pt x="572771" y="545543"/>
                </a:lnTo>
                <a:lnTo>
                  <a:pt x="564992" y="543598"/>
                </a:lnTo>
                <a:lnTo>
                  <a:pt x="557212" y="540681"/>
                </a:lnTo>
                <a:lnTo>
                  <a:pt x="554295" y="540681"/>
                </a:lnTo>
                <a:lnTo>
                  <a:pt x="549433" y="539708"/>
                </a:lnTo>
                <a:lnTo>
                  <a:pt x="550405" y="538736"/>
                </a:lnTo>
                <a:lnTo>
                  <a:pt x="546515" y="536791"/>
                </a:lnTo>
                <a:lnTo>
                  <a:pt x="544570" y="535819"/>
                </a:lnTo>
                <a:lnTo>
                  <a:pt x="547488" y="536791"/>
                </a:lnTo>
                <a:lnTo>
                  <a:pt x="548460" y="537763"/>
                </a:lnTo>
                <a:lnTo>
                  <a:pt x="550405" y="537764"/>
                </a:lnTo>
                <a:lnTo>
                  <a:pt x="554295" y="538736"/>
                </a:lnTo>
                <a:lnTo>
                  <a:pt x="553322" y="537764"/>
                </a:lnTo>
                <a:lnTo>
                  <a:pt x="550405" y="537764"/>
                </a:lnTo>
                <a:lnTo>
                  <a:pt x="544570" y="535819"/>
                </a:lnTo>
                <a:lnTo>
                  <a:pt x="541653" y="534846"/>
                </a:lnTo>
                <a:lnTo>
                  <a:pt x="538736" y="533874"/>
                </a:lnTo>
                <a:lnTo>
                  <a:pt x="536791" y="532901"/>
                </a:lnTo>
                <a:lnTo>
                  <a:pt x="537763" y="532901"/>
                </a:lnTo>
                <a:lnTo>
                  <a:pt x="538735" y="531929"/>
                </a:lnTo>
                <a:lnTo>
                  <a:pt x="536791" y="531929"/>
                </a:lnTo>
                <a:lnTo>
                  <a:pt x="532901" y="530956"/>
                </a:lnTo>
                <a:lnTo>
                  <a:pt x="529984" y="529984"/>
                </a:lnTo>
                <a:lnTo>
                  <a:pt x="527067" y="529011"/>
                </a:lnTo>
                <a:lnTo>
                  <a:pt x="526094" y="529011"/>
                </a:lnTo>
                <a:lnTo>
                  <a:pt x="525121" y="529012"/>
                </a:lnTo>
                <a:lnTo>
                  <a:pt x="524149" y="529012"/>
                </a:lnTo>
                <a:lnTo>
                  <a:pt x="523177" y="528039"/>
                </a:lnTo>
                <a:lnTo>
                  <a:pt x="520259" y="527067"/>
                </a:lnTo>
                <a:lnTo>
                  <a:pt x="517342" y="526094"/>
                </a:lnTo>
                <a:lnTo>
                  <a:pt x="517342" y="525122"/>
                </a:lnTo>
                <a:lnTo>
                  <a:pt x="518314" y="524149"/>
                </a:lnTo>
                <a:lnTo>
                  <a:pt x="514425" y="524149"/>
                </a:lnTo>
                <a:lnTo>
                  <a:pt x="511507" y="524150"/>
                </a:lnTo>
                <a:lnTo>
                  <a:pt x="511507" y="523177"/>
                </a:lnTo>
                <a:lnTo>
                  <a:pt x="509562" y="523177"/>
                </a:lnTo>
                <a:lnTo>
                  <a:pt x="507617" y="522204"/>
                </a:lnTo>
                <a:lnTo>
                  <a:pt x="504700" y="521232"/>
                </a:lnTo>
                <a:lnTo>
                  <a:pt x="501782" y="521232"/>
                </a:lnTo>
                <a:lnTo>
                  <a:pt x="494003" y="517342"/>
                </a:lnTo>
                <a:lnTo>
                  <a:pt x="490114" y="515397"/>
                </a:lnTo>
                <a:lnTo>
                  <a:pt x="487195" y="513452"/>
                </a:lnTo>
                <a:lnTo>
                  <a:pt x="481361" y="512480"/>
                </a:lnTo>
                <a:lnTo>
                  <a:pt x="475527" y="509563"/>
                </a:lnTo>
                <a:lnTo>
                  <a:pt x="477471" y="509563"/>
                </a:lnTo>
                <a:lnTo>
                  <a:pt x="474554" y="508590"/>
                </a:lnTo>
                <a:lnTo>
                  <a:pt x="471637" y="507617"/>
                </a:lnTo>
                <a:lnTo>
                  <a:pt x="468719" y="505673"/>
                </a:lnTo>
                <a:lnTo>
                  <a:pt x="463857" y="502755"/>
                </a:lnTo>
                <a:lnTo>
                  <a:pt x="461912" y="501783"/>
                </a:lnTo>
                <a:lnTo>
                  <a:pt x="460939" y="502756"/>
                </a:lnTo>
                <a:lnTo>
                  <a:pt x="459967" y="503728"/>
                </a:lnTo>
                <a:lnTo>
                  <a:pt x="457050" y="501783"/>
                </a:lnTo>
                <a:lnTo>
                  <a:pt x="453160" y="499838"/>
                </a:lnTo>
                <a:lnTo>
                  <a:pt x="448298" y="498866"/>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base">
              <a:spcBef>
                <a:spcPct val="0"/>
              </a:spcBef>
              <a:spcAft>
                <a:spcPct val="0"/>
              </a:spcAft>
            </a:pPr>
            <a:endParaRPr lang="en-US">
              <a:solidFill>
                <a:prstClr val="black"/>
              </a:solidFill>
              <a:cs typeface="Arial" pitchFamily="34" charset="0"/>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841248" y="2038388"/>
            <a:ext cx="3017520" cy="542395"/>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5291091" y="2038387"/>
            <a:ext cx="3014708" cy="542394"/>
          </a:xfrm>
        </p:spPr>
        <p:txBody>
          <a:bodyPr anchor="b">
            <a:noAutofit/>
          </a:bodyPr>
          <a:lstStyle>
            <a:lvl1pPr marL="0" indent="0" algn="ctr">
              <a:buNone/>
              <a:defRPr sz="2400" b="0">
                <a:solidFill>
                  <a:schemeClr val="tx2"/>
                </a:solidFill>
                <a:latin typeface="+mn-lt"/>
                <a:cs typeface="Bradley Hand ITC TT-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3" name="Content Placeholder 12"/>
          <p:cNvSpPr>
            <a:spLocks noGrp="1"/>
          </p:cNvSpPr>
          <p:nvPr>
            <p:ph sz="quarter" idx="13"/>
          </p:nvPr>
        </p:nvSpPr>
        <p:spPr>
          <a:xfrm>
            <a:off x="841248" y="2743199"/>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5294376" y="2743200"/>
            <a:ext cx="3017520" cy="32461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Date Placeholder 6"/>
          <p:cNvSpPr>
            <a:spLocks noGrp="1"/>
          </p:cNvSpPr>
          <p:nvPr>
            <p:ph type="dt" sz="half" idx="15"/>
          </p:nvPr>
        </p:nvSpPr>
        <p:spPr/>
        <p:txBody>
          <a:bodyPr/>
          <a:lstStyle>
            <a:lvl1pPr>
              <a:defRPr/>
            </a:lvl1pPr>
          </a:lstStyle>
          <a:p>
            <a:pPr>
              <a:defRPr/>
            </a:pPr>
            <a:fld id="{DD504301-53D1-47D7-B174-7654EA393A6C}"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10" name="Footer Placeholder 7"/>
          <p:cNvSpPr>
            <a:spLocks noGrp="1"/>
          </p:cNvSpPr>
          <p:nvPr>
            <p:ph type="ftr" sz="quarter" idx="16"/>
          </p:nvPr>
        </p:nvSpPr>
        <p:spPr/>
        <p:txBody>
          <a:bodyPr/>
          <a:lstStyle>
            <a:lvl1pPr>
              <a:defRPr/>
            </a:lvl1pPr>
          </a:lstStyle>
          <a:p>
            <a:pPr>
              <a:defRPr/>
            </a:pPr>
            <a:endParaRPr lang="en-US">
              <a:solidFill>
                <a:prstClr val="black">
                  <a:lumMod val="50000"/>
                  <a:lumOff val="50000"/>
                </a:prstClr>
              </a:solidFill>
            </a:endParaRPr>
          </a:p>
        </p:txBody>
      </p:sp>
      <p:sp>
        <p:nvSpPr>
          <p:cNvPr id="11" name="Slide Number Placeholder 8"/>
          <p:cNvSpPr>
            <a:spLocks noGrp="1"/>
          </p:cNvSpPr>
          <p:nvPr>
            <p:ph type="sldNum" sz="quarter" idx="17"/>
          </p:nvPr>
        </p:nvSpPr>
        <p:spPr/>
        <p:txBody>
          <a:bodyPr/>
          <a:lstStyle>
            <a:lvl1pPr>
              <a:defRPr/>
            </a:lvl1pPr>
          </a:lstStyle>
          <a:p>
            <a:pPr>
              <a:defRPr/>
            </a:pPr>
            <a:fld id="{9DAB026E-BC2E-42BD-BCA4-D4FB6CF3BB13}"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6560238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solidFill>
                  <a:schemeClr val="tx1"/>
                </a:solidFill>
              </a:defRPr>
            </a:lvl1pPr>
          </a:lstStyle>
          <a:p>
            <a:r>
              <a:rPr lang="en-US" dirty="0" smtClean="0"/>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fld id="{F8852BBE-93BA-4A2D-B392-E8CE1847BD46}"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0A8CA01E-1D96-41C0-A38E-889602D3E5AA}"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009998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8E9095F-E2B6-4F10-8335-9FBFE357ED0D}"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4" name="Slide Number Placeholder 5"/>
          <p:cNvSpPr>
            <a:spLocks noGrp="1"/>
          </p:cNvSpPr>
          <p:nvPr>
            <p:ph type="sldNum" sz="quarter" idx="12"/>
          </p:nvPr>
        </p:nvSpPr>
        <p:spPr/>
        <p:txBody>
          <a:bodyPr/>
          <a:lstStyle>
            <a:lvl1pPr>
              <a:defRPr/>
            </a:lvl1pPr>
          </a:lstStyle>
          <a:p>
            <a:pPr>
              <a:defRPr/>
            </a:pPr>
            <a:fld id="{CFE9071D-ADE3-44D7-BAC2-FA079BB37321}"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786720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1280" y="1487081"/>
            <a:ext cx="3008313" cy="1921339"/>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93350" y="835428"/>
            <a:ext cx="4699370" cy="5151526"/>
          </a:xfrm>
        </p:spPr>
        <p:txBody>
          <a:bodyPr anchor="ctr"/>
          <a:lstStyle>
            <a:lvl1pPr marL="342900" indent="-342900">
              <a:buFont typeface="Wingdings" pitchFamily="2" charset="2"/>
              <a:buChar char="Ø"/>
              <a:defRPr sz="2400" b="1">
                <a:solidFill>
                  <a:schemeClr val="tx1"/>
                </a:solidFill>
              </a:defRPr>
            </a:lvl1pPr>
            <a:lvl2pPr marL="671513" indent="-342900">
              <a:buFont typeface="Wingdings" pitchFamily="2" charset="2"/>
              <a:buChar char="Ø"/>
              <a:defRPr sz="2200" b="1">
                <a:solidFill>
                  <a:schemeClr val="tx1"/>
                </a:solidFill>
              </a:defRPr>
            </a:lvl2pPr>
            <a:lvl3pPr marL="982662" indent="-342900">
              <a:buFont typeface="Wingdings" pitchFamily="2" charset="2"/>
              <a:buChar char="Ø"/>
              <a:defRPr sz="2000" b="1">
                <a:solidFill>
                  <a:schemeClr val="tx1"/>
                </a:solidFill>
              </a:defRPr>
            </a:lvl3pPr>
            <a:lvl4pPr marL="1200150" indent="-285750">
              <a:buFont typeface="Wingdings" pitchFamily="2" charset="2"/>
              <a:buChar char="Ø"/>
              <a:defRPr sz="1800" b="1">
                <a:solidFill>
                  <a:schemeClr val="tx1"/>
                </a:solidFill>
              </a:defRPr>
            </a:lvl4pPr>
            <a:lvl5pPr marL="1519237" indent="-285750">
              <a:buFont typeface="Wingdings" pitchFamily="2" charset="2"/>
              <a:buChar char="Ø"/>
              <a:defRPr sz="1600" b="1">
                <a:solidFill>
                  <a:schemeClr val="tx1"/>
                </a:solidFill>
              </a:defRPr>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551280" y="3408420"/>
            <a:ext cx="3008313" cy="191909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3EA6F85B-FEA0-46E5-939C-1562660262C3}"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7" name="Slide Number Placeholder 5"/>
          <p:cNvSpPr>
            <a:spLocks noGrp="1"/>
          </p:cNvSpPr>
          <p:nvPr>
            <p:ph type="sldNum" sz="quarter" idx="12"/>
          </p:nvPr>
        </p:nvSpPr>
        <p:spPr/>
        <p:txBody>
          <a:bodyPr/>
          <a:lstStyle>
            <a:lvl1pPr>
              <a:defRPr/>
            </a:lvl1pPr>
          </a:lstStyle>
          <a:p>
            <a:pPr>
              <a:defRPr/>
            </a:pPr>
            <a:fld id="{BF8F7C8C-B4F6-452F-B8ED-2FBA5BE1FE1D}"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1601382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7" descr="tap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24200" y="190500"/>
            <a:ext cx="27813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51280" y="4669654"/>
            <a:ext cx="8041440" cy="719865"/>
          </a:xfrm>
        </p:spPr>
        <p:txBody>
          <a:bodyPr anchor="b"/>
          <a:lstStyle>
            <a:lvl1pPr algn="ctr">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rot="-60000">
            <a:off x="2130552" y="594360"/>
            <a:ext cx="4873752" cy="3657600"/>
          </a:xfr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1219200" y="5416153"/>
            <a:ext cx="6705600" cy="60312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Date Placeholder 4"/>
          <p:cNvSpPr>
            <a:spLocks noGrp="1"/>
          </p:cNvSpPr>
          <p:nvPr>
            <p:ph type="dt" sz="half" idx="10"/>
          </p:nvPr>
        </p:nvSpPr>
        <p:spPr/>
        <p:txBody>
          <a:bodyPr/>
          <a:lstStyle>
            <a:lvl1pPr>
              <a:defRPr/>
            </a:lvl1pPr>
          </a:lstStyle>
          <a:p>
            <a:pPr>
              <a:defRPr/>
            </a:pPr>
            <a:fld id="{6DECCB56-E38C-40CF-AF43-04D7F0E113B4}"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7" name="Footer Placeholder 5"/>
          <p:cNvSpPr>
            <a:spLocks noGrp="1"/>
          </p:cNvSpPr>
          <p:nvPr>
            <p:ph type="ftr" sz="quarter" idx="11"/>
          </p:nvPr>
        </p:nvSpPr>
        <p:spPr/>
        <p:txBody>
          <a:bodyPr/>
          <a:lstStyle>
            <a:lvl1pPr>
              <a:defRPr/>
            </a:lvl1pPr>
          </a:lstStyle>
          <a:p>
            <a:pPr>
              <a:defRPr/>
            </a:pPr>
            <a:endParaRPr lang="en-US">
              <a:solidFill>
                <a:prstClr val="black">
                  <a:lumMod val="50000"/>
                  <a:lumOff val="50000"/>
                </a:prstClr>
              </a:solidFill>
            </a:endParaRPr>
          </a:p>
        </p:txBody>
      </p:sp>
      <p:sp>
        <p:nvSpPr>
          <p:cNvPr id="8" name="Slide Number Placeholder 6"/>
          <p:cNvSpPr>
            <a:spLocks noGrp="1"/>
          </p:cNvSpPr>
          <p:nvPr>
            <p:ph type="sldNum" sz="quarter" idx="12"/>
          </p:nvPr>
        </p:nvSpPr>
        <p:spPr/>
        <p:txBody>
          <a:bodyPr/>
          <a:lstStyle>
            <a:lvl1pPr>
              <a:defRPr/>
            </a:lvl1pPr>
          </a:lstStyle>
          <a:p>
            <a:pPr>
              <a:defRPr/>
            </a:pPr>
            <a:fld id="{7B31ACB6-3EEF-4184-8D01-7B7CE66A978A}"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3454253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pic>
        <p:nvPicPr>
          <p:cNvPr id="1026" name="Picture 6" descr="Interior-Overlay.png"/>
          <p:cNvPicPr>
            <a:picLocks noChangeAspect="1"/>
          </p:cNvPicPr>
          <p:nvPr/>
        </p:nvPicPr>
        <p:blipFill>
          <a:blip r:embed="rId17">
            <a:lum bright="-10000"/>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le Placeholder 1"/>
          <p:cNvSpPr>
            <a:spLocks noGrp="1"/>
          </p:cNvSpPr>
          <p:nvPr>
            <p:ph type="title"/>
          </p:nvPr>
        </p:nvSpPr>
        <p:spPr bwMode="auto">
          <a:xfrm>
            <a:off x="550863" y="436563"/>
            <a:ext cx="8042275" cy="144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838200" y="2038350"/>
            <a:ext cx="7467600" cy="3951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550863" y="6148388"/>
            <a:ext cx="2133600" cy="365125"/>
          </a:xfrm>
          <a:prstGeom prst="rect">
            <a:avLst/>
          </a:prstGeom>
        </p:spPr>
        <p:txBody>
          <a:bodyPr vert="horz" lIns="91440" tIns="45720" rIns="91440" bIns="45720" rtlCol="0" anchor="ctr"/>
          <a:lstStyle>
            <a:lvl1pPr algn="l" fontAlgn="auto">
              <a:spcBef>
                <a:spcPts val="0"/>
              </a:spcBef>
              <a:spcAft>
                <a:spcPts val="0"/>
              </a:spcAft>
              <a:defRPr sz="1400" b="0">
                <a:solidFill>
                  <a:schemeClr val="tx1">
                    <a:lumMod val="50000"/>
                    <a:lumOff val="50000"/>
                  </a:schemeClr>
                </a:solidFill>
                <a:latin typeface="Rage Italic" pitchFamily="66" charset="0"/>
                <a:cs typeface="Rage Italic" pitchFamily="66" charset="0"/>
              </a:defRPr>
            </a:lvl1pPr>
          </a:lstStyle>
          <a:p>
            <a:pPr>
              <a:defRPr/>
            </a:pPr>
            <a:fld id="{1AB79FE6-307E-4369-9551-B1EF3D3DE9E8}" type="datetimeFigureOut">
              <a:rPr lang="en-US">
                <a:solidFill>
                  <a:prstClr val="black">
                    <a:lumMod val="50000"/>
                    <a:lumOff val="50000"/>
                  </a:prstClr>
                </a:solidFill>
              </a:rPr>
              <a:pPr>
                <a:defRPr/>
              </a:pPr>
              <a:t>2/28/2014</a:t>
            </a:fld>
            <a:endParaRPr lang="en-US">
              <a:solidFill>
                <a:prstClr val="black">
                  <a:lumMod val="50000"/>
                  <a:lumOff val="50000"/>
                </a:prstClr>
              </a:solidFill>
            </a:endParaRPr>
          </a:p>
        </p:txBody>
      </p:sp>
      <p:sp>
        <p:nvSpPr>
          <p:cNvPr id="5" name="Footer Placeholder 4"/>
          <p:cNvSpPr>
            <a:spLocks noGrp="1"/>
          </p:cNvSpPr>
          <p:nvPr>
            <p:ph type="ftr" sz="quarter" idx="3"/>
          </p:nvPr>
        </p:nvSpPr>
        <p:spPr>
          <a:xfrm>
            <a:off x="3124200" y="6148388"/>
            <a:ext cx="2895600" cy="365125"/>
          </a:xfrm>
          <a:prstGeom prst="rect">
            <a:avLst/>
          </a:prstGeom>
        </p:spPr>
        <p:txBody>
          <a:bodyPr vert="horz" lIns="91440" tIns="45720" rIns="91440" bIns="45720" rtlCol="0" anchor="ctr"/>
          <a:lstStyle>
            <a:lvl1pPr algn="ctr" fontAlgn="auto">
              <a:spcBef>
                <a:spcPts val="0"/>
              </a:spcBef>
              <a:spcAft>
                <a:spcPts val="0"/>
              </a:spcAft>
              <a:defRPr sz="1400" b="0">
                <a:solidFill>
                  <a:schemeClr val="tx1">
                    <a:lumMod val="50000"/>
                    <a:lumOff val="50000"/>
                  </a:schemeClr>
                </a:solidFill>
                <a:latin typeface="Rage Italic" pitchFamily="66" charset="0"/>
                <a:cs typeface="Rage Italic" pitchFamily="66" charset="0"/>
              </a:defRPr>
            </a:lvl1pPr>
          </a:lstStyle>
          <a:p>
            <a:pPr>
              <a:defRPr/>
            </a:pPr>
            <a:endParaRPr lang="en-US">
              <a:solidFill>
                <a:prstClr val="black">
                  <a:lumMod val="50000"/>
                  <a:lumOff val="50000"/>
                </a:prstClr>
              </a:solidFill>
            </a:endParaRPr>
          </a:p>
        </p:txBody>
      </p:sp>
      <p:sp>
        <p:nvSpPr>
          <p:cNvPr id="6" name="Slide Number Placeholder 5"/>
          <p:cNvSpPr>
            <a:spLocks noGrp="1"/>
          </p:cNvSpPr>
          <p:nvPr>
            <p:ph type="sldNum" sz="quarter" idx="4"/>
          </p:nvPr>
        </p:nvSpPr>
        <p:spPr>
          <a:xfrm>
            <a:off x="6459538" y="6148388"/>
            <a:ext cx="2133600" cy="365125"/>
          </a:xfrm>
          <a:prstGeom prst="rect">
            <a:avLst/>
          </a:prstGeom>
        </p:spPr>
        <p:txBody>
          <a:bodyPr vert="horz" lIns="91440" tIns="45720" rIns="91440" bIns="45720" rtlCol="0" anchor="ctr"/>
          <a:lstStyle>
            <a:lvl1pPr algn="r" fontAlgn="auto">
              <a:spcBef>
                <a:spcPts val="0"/>
              </a:spcBef>
              <a:spcAft>
                <a:spcPts val="0"/>
              </a:spcAft>
              <a:defRPr sz="1400" b="0">
                <a:solidFill>
                  <a:schemeClr val="tx1">
                    <a:lumMod val="50000"/>
                    <a:lumOff val="50000"/>
                  </a:schemeClr>
                </a:solidFill>
                <a:latin typeface="Rage Italic" pitchFamily="66" charset="0"/>
                <a:cs typeface="Rage Italic" pitchFamily="66" charset="0"/>
              </a:defRPr>
            </a:lvl1pPr>
          </a:lstStyle>
          <a:p>
            <a:pPr>
              <a:defRPr/>
            </a:pPr>
            <a:fld id="{72159FEB-732A-4AD0-A5C5-BF814DB54BD0}" type="slidenum">
              <a:rPr lang="en-US">
                <a:solidFill>
                  <a:prstClr val="black">
                    <a:lumMod val="50000"/>
                    <a:lumOff val="50000"/>
                  </a:prstClr>
                </a:solidFill>
              </a:rPr>
              <a:pPr>
                <a:defRPr/>
              </a:pPr>
              <a:t>‹#›</a:t>
            </a:fld>
            <a:endParaRPr lang="en-US">
              <a:solidFill>
                <a:prstClr val="black">
                  <a:lumMod val="50000"/>
                  <a:lumOff val="50000"/>
                </a:prstClr>
              </a:solidFill>
            </a:endParaRPr>
          </a:p>
        </p:txBody>
      </p:sp>
    </p:spTree>
    <p:extLst>
      <p:ext uri="{BB962C8B-B14F-4D97-AF65-F5344CB8AC3E}">
        <p14:creationId xmlns:p14="http://schemas.microsoft.com/office/powerpoint/2010/main" val="25684859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xStyles>
    <p:titleStyle>
      <a:lvl1pPr algn="ctr" defTabSz="457200" rtl="0" eaLnBrk="0" fontAlgn="base" hangingPunct="0">
        <a:spcBef>
          <a:spcPct val="0"/>
        </a:spcBef>
        <a:spcAft>
          <a:spcPct val="0"/>
        </a:spcAft>
        <a:defRPr sz="4800" kern="1200">
          <a:solidFill>
            <a:srgbClr val="262626"/>
          </a:solidFill>
          <a:latin typeface="+mj-lt"/>
          <a:ea typeface="+mj-ea"/>
          <a:cs typeface="+mj-cs"/>
        </a:defRPr>
      </a:lvl1pPr>
      <a:lvl2pPr algn="ctr" defTabSz="457200" rtl="0" eaLnBrk="0" fontAlgn="base" hangingPunct="0">
        <a:spcBef>
          <a:spcPct val="0"/>
        </a:spcBef>
        <a:spcAft>
          <a:spcPct val="0"/>
        </a:spcAft>
        <a:defRPr sz="4800">
          <a:solidFill>
            <a:srgbClr val="262626"/>
          </a:solidFill>
          <a:latin typeface="Cambria" pitchFamily="18" charset="0"/>
        </a:defRPr>
      </a:lvl2pPr>
      <a:lvl3pPr algn="ctr" defTabSz="457200" rtl="0" eaLnBrk="0" fontAlgn="base" hangingPunct="0">
        <a:spcBef>
          <a:spcPct val="0"/>
        </a:spcBef>
        <a:spcAft>
          <a:spcPct val="0"/>
        </a:spcAft>
        <a:defRPr sz="4800">
          <a:solidFill>
            <a:srgbClr val="262626"/>
          </a:solidFill>
          <a:latin typeface="Cambria" pitchFamily="18" charset="0"/>
        </a:defRPr>
      </a:lvl3pPr>
      <a:lvl4pPr algn="ctr" defTabSz="457200" rtl="0" eaLnBrk="0" fontAlgn="base" hangingPunct="0">
        <a:spcBef>
          <a:spcPct val="0"/>
        </a:spcBef>
        <a:spcAft>
          <a:spcPct val="0"/>
        </a:spcAft>
        <a:defRPr sz="4800">
          <a:solidFill>
            <a:srgbClr val="262626"/>
          </a:solidFill>
          <a:latin typeface="Cambria" pitchFamily="18" charset="0"/>
        </a:defRPr>
      </a:lvl4pPr>
      <a:lvl5pPr algn="ctr" defTabSz="457200" rtl="0" eaLnBrk="0" fontAlgn="base" hangingPunct="0">
        <a:spcBef>
          <a:spcPct val="0"/>
        </a:spcBef>
        <a:spcAft>
          <a:spcPct val="0"/>
        </a:spcAft>
        <a:defRPr sz="4800">
          <a:solidFill>
            <a:srgbClr val="262626"/>
          </a:solidFill>
          <a:latin typeface="Cambria" pitchFamily="18"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457200" rtl="0" eaLnBrk="0" fontAlgn="base" hangingPunct="0">
        <a:spcBef>
          <a:spcPct val="20000"/>
        </a:spcBef>
        <a:spcAft>
          <a:spcPct val="0"/>
        </a:spcAft>
        <a:buClr>
          <a:schemeClr val="accent1"/>
        </a:buClr>
        <a:buSzPct val="95000"/>
        <a:buFont typeface="Rage Italic" pitchFamily="66" charset="0"/>
        <a:buChar char="0"/>
        <a:defRPr sz="2400" kern="1200">
          <a:solidFill>
            <a:srgbClr val="404040"/>
          </a:solidFill>
          <a:latin typeface="+mn-lt"/>
          <a:ea typeface="+mn-ea"/>
          <a:cs typeface="+mn-cs"/>
        </a:defRPr>
      </a:lvl1pPr>
      <a:lvl2pPr marL="557213" indent="-228600" algn="l" defTabSz="457200" rtl="0" eaLnBrk="0" fontAlgn="base" hangingPunct="0">
        <a:spcBef>
          <a:spcPct val="20000"/>
        </a:spcBef>
        <a:spcAft>
          <a:spcPct val="0"/>
        </a:spcAft>
        <a:buClr>
          <a:schemeClr val="accent1"/>
        </a:buClr>
        <a:buSzPct val="95000"/>
        <a:buFont typeface="Rage Italic" pitchFamily="66" charset="0"/>
        <a:buChar char="0"/>
        <a:defRPr sz="2200" kern="1200">
          <a:solidFill>
            <a:srgbClr val="404040"/>
          </a:solidFill>
          <a:latin typeface="+mn-lt"/>
          <a:ea typeface="+mn-ea"/>
          <a:cs typeface="+mn-cs"/>
        </a:defRPr>
      </a:lvl2pPr>
      <a:lvl3pPr marL="822325" indent="-182563" algn="l" defTabSz="457200" rtl="0" eaLnBrk="0" fontAlgn="base" hangingPunct="0">
        <a:spcBef>
          <a:spcPct val="20000"/>
        </a:spcBef>
        <a:spcAft>
          <a:spcPct val="0"/>
        </a:spcAft>
        <a:buClr>
          <a:schemeClr val="accent1"/>
        </a:buClr>
        <a:buSzPct val="95000"/>
        <a:buFont typeface="Rage Italic" pitchFamily="66" charset="0"/>
        <a:buChar char="0"/>
        <a:defRPr sz="2000" kern="1200">
          <a:solidFill>
            <a:srgbClr val="404040"/>
          </a:solidFill>
          <a:latin typeface="+mn-lt"/>
          <a:ea typeface="+mn-ea"/>
          <a:cs typeface="+mn-cs"/>
        </a:defRPr>
      </a:lvl3pPr>
      <a:lvl4pPr marL="1096963" indent="-182563" algn="l" defTabSz="457200" rtl="0" eaLnBrk="0" fontAlgn="base" hangingPunct="0">
        <a:spcBef>
          <a:spcPct val="20000"/>
        </a:spcBef>
        <a:spcAft>
          <a:spcPct val="0"/>
        </a:spcAft>
        <a:buClr>
          <a:schemeClr val="accent1"/>
        </a:buClr>
        <a:buSzPct val="95000"/>
        <a:buFont typeface="Rage Italic" pitchFamily="66" charset="0"/>
        <a:buChar char="0"/>
        <a:defRPr sz="1600" kern="1200">
          <a:solidFill>
            <a:srgbClr val="404040"/>
          </a:solidFill>
          <a:latin typeface="+mn-lt"/>
          <a:ea typeface="+mn-ea"/>
          <a:cs typeface="+mn-cs"/>
        </a:defRPr>
      </a:lvl4pPr>
      <a:lvl5pPr marL="1416050" indent="-182563" algn="l" defTabSz="457200" rtl="0" eaLnBrk="0" fontAlgn="base" hangingPunct="0">
        <a:spcBef>
          <a:spcPct val="20000"/>
        </a:spcBef>
        <a:spcAft>
          <a:spcPct val="0"/>
        </a:spcAft>
        <a:buClr>
          <a:schemeClr val="accent1"/>
        </a:buClr>
        <a:buSzPct val="95000"/>
        <a:buFont typeface="Rage Italic" pitchFamily="66" charset="0"/>
        <a:buChar char="0"/>
        <a:defRPr sz="1400" kern="1200">
          <a:solidFill>
            <a:srgbClr val="404040"/>
          </a:solidFill>
          <a:latin typeface="+mn-lt"/>
          <a:ea typeface="+mn-ea"/>
          <a:cs typeface="+mn-cs"/>
        </a:defRPr>
      </a:lvl5pPr>
      <a:lvl6pPr marL="164592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6pPr>
      <a:lvl7pPr marL="192024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7pPr>
      <a:lvl8pPr marL="219456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8pPr>
      <a:lvl9pPr marL="2468880" indent="-182880" algn="l" defTabSz="457200" rtl="0" eaLnBrk="1" latinLnBrk="0" hangingPunct="1">
        <a:spcBef>
          <a:spcPct val="20000"/>
        </a:spcBef>
        <a:buClr>
          <a:schemeClr val="accent1"/>
        </a:buClr>
        <a:buSzPct val="95000"/>
        <a:buFont typeface="Rage Italic" pitchFamily="66" charset="0"/>
        <a:buChar char="0"/>
        <a:defRPr sz="14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image" Target="../media/image28.wmf"/><Relationship Id="rId3" Type="http://schemas.openxmlformats.org/officeDocument/2006/relationships/image" Target="../media/image23.wmf"/><Relationship Id="rId7" Type="http://schemas.openxmlformats.org/officeDocument/2006/relationships/image" Target="../media/image27.wmf"/><Relationship Id="rId2" Type="http://schemas.openxmlformats.org/officeDocument/2006/relationships/image" Target="../media/image22.wmf"/><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My%20Videos/RealPlayer%20Downloads/Lack%20of%20Cardinality%20Misunderstanding.flv"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s://www.teachingchannel.org/videos/mingle-count-a-game-of-number-sens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stem.browardschools.com/science/science_general/science-big-ideas-in-k-8/" TargetMode="Externa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rot="360000">
            <a:off x="3365500" y="3017838"/>
            <a:ext cx="4846638" cy="1100137"/>
          </a:xfrm>
        </p:spPr>
        <p:txBody>
          <a:bodyPr rtlCol="0">
            <a:noAutofit/>
          </a:bodyPr>
          <a:lstStyle/>
          <a:p>
            <a:pPr eaLnBrk="1" fontAlgn="auto" hangingPunct="1">
              <a:spcAft>
                <a:spcPts val="0"/>
              </a:spcAft>
              <a:defRPr/>
            </a:pPr>
            <a:r>
              <a:rPr lang="en-US" b="1" smtClean="0"/>
              <a:t>Moving Forward</a:t>
            </a:r>
            <a:br>
              <a:rPr lang="en-US" b="1" smtClean="0"/>
            </a:br>
            <a:endParaRPr lang="en-US" b="1" dirty="0"/>
          </a:p>
        </p:txBody>
      </p:sp>
      <p:sp>
        <p:nvSpPr>
          <p:cNvPr id="7171" name="Subtitle 2"/>
          <p:cNvSpPr>
            <a:spLocks noGrp="1"/>
          </p:cNvSpPr>
          <p:nvPr>
            <p:ph type="subTitle" idx="1"/>
          </p:nvPr>
        </p:nvSpPr>
        <p:spPr>
          <a:xfrm rot="20580958">
            <a:off x="554038" y="4537075"/>
            <a:ext cx="2674937" cy="1041400"/>
          </a:xfrm>
        </p:spPr>
        <p:txBody>
          <a:bodyPr/>
          <a:lstStyle/>
          <a:p>
            <a:pPr eaLnBrk="1" hangingPunct="1"/>
            <a:r>
              <a:rPr lang="en-US" b="1" dirty="0" smtClean="0"/>
              <a:t>Common Core in the Next Generation</a:t>
            </a:r>
          </a:p>
        </p:txBody>
      </p:sp>
      <p:sp>
        <p:nvSpPr>
          <p:cNvPr id="7172" name="TextBox 3"/>
          <p:cNvSpPr txBox="1">
            <a:spLocks noChangeArrowheads="1"/>
          </p:cNvSpPr>
          <p:nvPr/>
        </p:nvSpPr>
        <p:spPr bwMode="auto">
          <a:xfrm>
            <a:off x="609600" y="609600"/>
            <a:ext cx="76962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algn="ctr" eaLnBrk="1" fontAlgn="base" hangingPunct="1">
              <a:spcBef>
                <a:spcPct val="0"/>
              </a:spcBef>
              <a:spcAft>
                <a:spcPct val="0"/>
              </a:spcAft>
            </a:pPr>
            <a:r>
              <a:rPr lang="en-US" sz="5400" dirty="0" err="1" smtClean="0">
                <a:solidFill>
                  <a:prstClr val="white"/>
                </a:solidFill>
              </a:rPr>
              <a:t>MaTHink</a:t>
            </a:r>
            <a:r>
              <a:rPr lang="en-US" sz="5400" dirty="0" smtClean="0">
                <a:solidFill>
                  <a:prstClr val="white"/>
                </a:solidFill>
              </a:rPr>
              <a:t> Conference</a:t>
            </a:r>
            <a:endParaRPr lang="en-US" sz="5400" dirty="0">
              <a:solidFill>
                <a:prstClr val="white"/>
              </a:solidFill>
            </a:endParaRPr>
          </a:p>
        </p:txBody>
      </p:sp>
      <p:sp>
        <p:nvSpPr>
          <p:cNvPr id="7173" name="TextBox 5"/>
          <p:cNvSpPr txBox="1">
            <a:spLocks noChangeArrowheads="1"/>
          </p:cNvSpPr>
          <p:nvPr/>
        </p:nvSpPr>
        <p:spPr bwMode="auto">
          <a:xfrm rot="347765">
            <a:off x="4038600" y="3322638"/>
            <a:ext cx="3352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algn="ctr" eaLnBrk="1" fontAlgn="base" hangingPunct="1">
              <a:spcBef>
                <a:spcPct val="0"/>
              </a:spcBef>
              <a:spcAft>
                <a:spcPct val="0"/>
              </a:spcAft>
            </a:pPr>
            <a:r>
              <a:rPr lang="en-US" sz="3600">
                <a:solidFill>
                  <a:prstClr val="black"/>
                </a:solidFill>
              </a:rPr>
              <a:t>Application </a:t>
            </a:r>
          </a:p>
        </p:txBody>
      </p:sp>
      <p:pic>
        <p:nvPicPr>
          <p:cNvPr id="71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01940">
            <a:off x="4159250" y="3929063"/>
            <a:ext cx="2928938" cy="225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709817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a:xfrm>
            <a:off x="533400" y="304800"/>
            <a:ext cx="8040688" cy="935038"/>
          </a:xfrm>
        </p:spPr>
        <p:txBody>
          <a:bodyPr/>
          <a:lstStyle/>
          <a:p>
            <a:pPr eaLnBrk="1" hangingPunct="1"/>
            <a:r>
              <a:rPr lang="en-US" smtClean="0"/>
              <a:t>Mathematical Practice 6</a:t>
            </a:r>
          </a:p>
        </p:txBody>
      </p:sp>
      <p:pic>
        <p:nvPicPr>
          <p:cNvPr id="38915" name="Picture 5"/>
          <p:cNvPicPr>
            <a:picLocks noChangeAspect="1" noChangeArrowheads="1"/>
          </p:cNvPicPr>
          <p:nvPr/>
        </p:nvPicPr>
        <p:blipFill>
          <a:blip r:embed="rId2">
            <a:extLst>
              <a:ext uri="{28A0092B-C50C-407E-A947-70E740481C1C}">
                <a14:useLocalDpi xmlns:a14="http://schemas.microsoft.com/office/drawing/2010/main" val="0"/>
              </a:ext>
            </a:extLst>
          </a:blip>
          <a:srcRect t="1280" r="1872" b="2785"/>
          <a:stretch>
            <a:fillRect/>
          </a:stretch>
        </p:blipFill>
        <p:spPr bwMode="auto">
          <a:xfrm>
            <a:off x="914400" y="1260475"/>
            <a:ext cx="7269163"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634500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4"/>
          <p:cNvSpPr>
            <a:spLocks noGrp="1" noChangeArrowheads="1"/>
          </p:cNvSpPr>
          <p:nvPr>
            <p:ph type="title"/>
          </p:nvPr>
        </p:nvSpPr>
        <p:spPr>
          <a:xfrm>
            <a:off x="550863" y="436563"/>
            <a:ext cx="8042275" cy="858837"/>
          </a:xfrm>
        </p:spPr>
        <p:txBody>
          <a:bodyPr/>
          <a:lstStyle/>
          <a:p>
            <a:pPr eaLnBrk="1" hangingPunct="1"/>
            <a:r>
              <a:rPr lang="en-US" smtClean="0"/>
              <a:t>Mathematical Practice 7</a:t>
            </a:r>
          </a:p>
        </p:txBody>
      </p:sp>
      <p:pic>
        <p:nvPicPr>
          <p:cNvPr id="39939" name="Picture 5"/>
          <p:cNvPicPr>
            <a:picLocks noChangeAspect="1" noChangeArrowheads="1"/>
          </p:cNvPicPr>
          <p:nvPr/>
        </p:nvPicPr>
        <p:blipFill>
          <a:blip r:embed="rId2">
            <a:extLst>
              <a:ext uri="{28A0092B-C50C-407E-A947-70E740481C1C}">
                <a14:useLocalDpi xmlns:a14="http://schemas.microsoft.com/office/drawing/2010/main" val="0"/>
              </a:ext>
            </a:extLst>
          </a:blip>
          <a:srcRect l="1212" t="2451" r="977" b="4063"/>
          <a:stretch>
            <a:fillRect/>
          </a:stretch>
        </p:blipFill>
        <p:spPr bwMode="auto">
          <a:xfrm>
            <a:off x="1066800" y="1219200"/>
            <a:ext cx="72644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32634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4"/>
          <p:cNvSpPr>
            <a:spLocks noGrp="1" noChangeArrowheads="1"/>
          </p:cNvSpPr>
          <p:nvPr>
            <p:ph type="title"/>
          </p:nvPr>
        </p:nvSpPr>
        <p:spPr>
          <a:xfrm>
            <a:off x="533400" y="304800"/>
            <a:ext cx="8040688" cy="858838"/>
          </a:xfrm>
        </p:spPr>
        <p:txBody>
          <a:bodyPr/>
          <a:lstStyle/>
          <a:p>
            <a:pPr eaLnBrk="1" hangingPunct="1"/>
            <a:r>
              <a:rPr lang="en-US" smtClean="0"/>
              <a:t>Mathematical Practice 8</a:t>
            </a:r>
          </a:p>
        </p:txBody>
      </p:sp>
      <p:pic>
        <p:nvPicPr>
          <p:cNvPr id="40963" name="Picture 5"/>
          <p:cNvPicPr>
            <a:picLocks noChangeAspect="1" noChangeArrowheads="1"/>
          </p:cNvPicPr>
          <p:nvPr/>
        </p:nvPicPr>
        <p:blipFill>
          <a:blip r:embed="rId2">
            <a:extLst>
              <a:ext uri="{28A0092B-C50C-407E-A947-70E740481C1C}">
                <a14:useLocalDpi xmlns:a14="http://schemas.microsoft.com/office/drawing/2010/main" val="0"/>
              </a:ext>
            </a:extLst>
          </a:blip>
          <a:srcRect t="2727" b="2992"/>
          <a:stretch>
            <a:fillRect/>
          </a:stretch>
        </p:blipFill>
        <p:spPr bwMode="auto">
          <a:xfrm>
            <a:off x="838200" y="1219200"/>
            <a:ext cx="73406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101822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idx="4294967295"/>
          </p:nvPr>
        </p:nvSpPr>
        <p:spPr>
          <a:xfrm>
            <a:off x="609600" y="76200"/>
            <a:ext cx="8042275" cy="1443037"/>
          </a:xfrm>
        </p:spPr>
        <p:txBody>
          <a:bodyPr/>
          <a:lstStyle/>
          <a:p>
            <a:pPr eaLnBrk="1" hangingPunct="1"/>
            <a:r>
              <a:rPr lang="en-US" dirty="0" smtClean="0"/>
              <a:t>Math Key Fluencies</a:t>
            </a:r>
          </a:p>
        </p:txBody>
      </p:sp>
      <p:sp>
        <p:nvSpPr>
          <p:cNvPr id="51203" name="Rectangle 3"/>
          <p:cNvSpPr>
            <a:spLocks noGrp="1" noChangeArrowheads="1"/>
          </p:cNvSpPr>
          <p:nvPr>
            <p:ph type="body" idx="4294967295"/>
          </p:nvPr>
        </p:nvSpPr>
        <p:spPr>
          <a:xfrm>
            <a:off x="990600" y="1447800"/>
            <a:ext cx="7086600" cy="5867400"/>
          </a:xfrm>
        </p:spPr>
        <p:txBody>
          <a:bodyPr/>
          <a:lstStyle/>
          <a:p>
            <a:pPr eaLnBrk="1" hangingPunct="1">
              <a:lnSpc>
                <a:spcPct val="80000"/>
              </a:lnSpc>
              <a:buFontTx/>
              <a:buNone/>
            </a:pPr>
            <a:r>
              <a:rPr lang="en-US" sz="2000" b="1" dirty="0" smtClean="0"/>
              <a:t>Grade	Required Fluency </a:t>
            </a:r>
            <a:r>
              <a:rPr lang="en-US" sz="2000" dirty="0" smtClean="0"/>
              <a:t>	</a:t>
            </a:r>
          </a:p>
          <a:p>
            <a:pPr eaLnBrk="1" hangingPunct="1">
              <a:lnSpc>
                <a:spcPct val="80000"/>
              </a:lnSpc>
              <a:buFontTx/>
              <a:buNone/>
            </a:pPr>
            <a:r>
              <a:rPr lang="en-US" sz="2400" dirty="0" smtClean="0"/>
              <a:t>K 		Add/subtract within 5 	</a:t>
            </a:r>
          </a:p>
          <a:p>
            <a:pPr eaLnBrk="1" hangingPunct="1">
              <a:lnSpc>
                <a:spcPct val="80000"/>
              </a:lnSpc>
              <a:buFontTx/>
              <a:buNone/>
            </a:pPr>
            <a:r>
              <a:rPr lang="en-US" sz="2400" dirty="0" smtClean="0">
                <a:solidFill>
                  <a:schemeClr val="accent2"/>
                </a:solidFill>
              </a:rPr>
              <a:t>1 		Add/subtract within 10 	</a:t>
            </a:r>
          </a:p>
          <a:p>
            <a:pPr eaLnBrk="1" hangingPunct="1">
              <a:lnSpc>
                <a:spcPct val="80000"/>
              </a:lnSpc>
              <a:buFontTx/>
              <a:buNone/>
            </a:pPr>
            <a:r>
              <a:rPr lang="en-US" sz="2400" dirty="0" smtClean="0"/>
              <a:t>2 		Add/subtract within 201 </a:t>
            </a:r>
          </a:p>
          <a:p>
            <a:pPr eaLnBrk="1" hangingPunct="1">
              <a:lnSpc>
                <a:spcPct val="80000"/>
              </a:lnSpc>
              <a:buFontTx/>
              <a:buNone/>
            </a:pPr>
            <a:r>
              <a:rPr lang="en-US" sz="2400" dirty="0" smtClean="0"/>
              <a:t>		       Add/subtract within 100 (pencil and paper)</a:t>
            </a:r>
          </a:p>
          <a:p>
            <a:pPr eaLnBrk="1" hangingPunct="1">
              <a:lnSpc>
                <a:spcPct val="80000"/>
              </a:lnSpc>
              <a:buFontTx/>
              <a:buNone/>
            </a:pPr>
            <a:r>
              <a:rPr lang="en-US" sz="2400" dirty="0" smtClean="0">
                <a:solidFill>
                  <a:schemeClr val="accent2"/>
                </a:solidFill>
              </a:rPr>
              <a:t>3 		Multiply/divide within 1002 </a:t>
            </a:r>
          </a:p>
          <a:p>
            <a:pPr eaLnBrk="1" hangingPunct="1">
              <a:lnSpc>
                <a:spcPct val="80000"/>
              </a:lnSpc>
              <a:buFontTx/>
              <a:buNone/>
            </a:pPr>
            <a:r>
              <a:rPr lang="en-US" sz="2400" dirty="0" smtClean="0">
                <a:solidFill>
                  <a:schemeClr val="accent2"/>
                </a:solidFill>
              </a:rPr>
              <a:t>		       Add/subtract within 1000</a:t>
            </a:r>
            <a:r>
              <a:rPr lang="en-US" sz="2400" dirty="0" smtClean="0"/>
              <a:t> 	</a:t>
            </a:r>
          </a:p>
          <a:p>
            <a:pPr eaLnBrk="1" hangingPunct="1">
              <a:lnSpc>
                <a:spcPct val="80000"/>
              </a:lnSpc>
              <a:buFontTx/>
              <a:buNone/>
            </a:pPr>
            <a:r>
              <a:rPr lang="en-US" sz="2400" dirty="0" smtClean="0"/>
              <a:t>4 		Add/subtract within 1,000,000 	</a:t>
            </a:r>
          </a:p>
          <a:p>
            <a:pPr eaLnBrk="1" hangingPunct="1">
              <a:lnSpc>
                <a:spcPct val="80000"/>
              </a:lnSpc>
              <a:buFontTx/>
              <a:buNone/>
            </a:pPr>
            <a:r>
              <a:rPr lang="en-US" sz="2400" dirty="0" smtClean="0">
                <a:solidFill>
                  <a:schemeClr val="accent2"/>
                </a:solidFill>
              </a:rPr>
              <a:t>5 		Multi-digit multiplication 	</a:t>
            </a:r>
          </a:p>
          <a:p>
            <a:pPr eaLnBrk="1" hangingPunct="1">
              <a:lnSpc>
                <a:spcPct val="80000"/>
              </a:lnSpc>
              <a:buFontTx/>
              <a:buNone/>
            </a:pPr>
            <a:r>
              <a:rPr lang="en-US" sz="2400" dirty="0" smtClean="0"/>
              <a:t>6 		Multi-digit division </a:t>
            </a:r>
          </a:p>
          <a:p>
            <a:pPr eaLnBrk="1" hangingPunct="1">
              <a:lnSpc>
                <a:spcPct val="80000"/>
              </a:lnSpc>
              <a:buFontTx/>
              <a:buNone/>
            </a:pPr>
            <a:r>
              <a:rPr lang="en-US" sz="2400" dirty="0" smtClean="0"/>
              <a:t>		       Multi-digit decimal operations 	</a:t>
            </a:r>
          </a:p>
          <a:p>
            <a:pPr eaLnBrk="1" hangingPunct="1">
              <a:lnSpc>
                <a:spcPct val="80000"/>
              </a:lnSpc>
              <a:buFontTx/>
              <a:buNone/>
            </a:pPr>
            <a:r>
              <a:rPr lang="en-US" sz="2400" dirty="0" smtClean="0">
                <a:solidFill>
                  <a:schemeClr val="accent2"/>
                </a:solidFill>
              </a:rPr>
              <a:t>7 		Solve </a:t>
            </a:r>
            <a:r>
              <a:rPr lang="en-US" sz="2400" i="1" dirty="0" err="1" smtClean="0">
                <a:solidFill>
                  <a:schemeClr val="accent2"/>
                </a:solidFill>
              </a:rPr>
              <a:t>px</a:t>
            </a:r>
            <a:r>
              <a:rPr lang="en-US" sz="2400" i="1" dirty="0" smtClean="0">
                <a:solidFill>
                  <a:schemeClr val="accent2"/>
                </a:solidFill>
              </a:rPr>
              <a:t> </a:t>
            </a:r>
            <a:r>
              <a:rPr lang="en-US" sz="2400" dirty="0" smtClean="0">
                <a:solidFill>
                  <a:schemeClr val="accent2"/>
                </a:solidFill>
              </a:rPr>
              <a:t>+ </a:t>
            </a:r>
            <a:r>
              <a:rPr lang="en-US" sz="2400" i="1" dirty="0" smtClean="0">
                <a:solidFill>
                  <a:schemeClr val="accent2"/>
                </a:solidFill>
              </a:rPr>
              <a:t>q </a:t>
            </a:r>
            <a:r>
              <a:rPr lang="en-US" sz="2400" dirty="0" smtClean="0">
                <a:solidFill>
                  <a:schemeClr val="accent2"/>
                </a:solidFill>
              </a:rPr>
              <a:t>= </a:t>
            </a:r>
            <a:r>
              <a:rPr lang="en-US" sz="2400" i="1" dirty="0" smtClean="0">
                <a:solidFill>
                  <a:schemeClr val="accent2"/>
                </a:solidFill>
              </a:rPr>
              <a:t>r</a:t>
            </a:r>
            <a:r>
              <a:rPr lang="en-US" sz="2400" dirty="0" smtClean="0">
                <a:solidFill>
                  <a:schemeClr val="accent2"/>
                </a:solidFill>
              </a:rPr>
              <a:t>, </a:t>
            </a:r>
            <a:r>
              <a:rPr lang="en-US" sz="2400" i="1" dirty="0" smtClean="0">
                <a:solidFill>
                  <a:schemeClr val="accent2"/>
                </a:solidFill>
              </a:rPr>
              <a:t>p</a:t>
            </a:r>
            <a:r>
              <a:rPr lang="en-US" sz="2400" dirty="0" smtClean="0">
                <a:solidFill>
                  <a:schemeClr val="accent2"/>
                </a:solidFill>
              </a:rPr>
              <a:t>(</a:t>
            </a:r>
            <a:r>
              <a:rPr lang="en-US" sz="2400" i="1" dirty="0" smtClean="0">
                <a:solidFill>
                  <a:schemeClr val="accent2"/>
                </a:solidFill>
              </a:rPr>
              <a:t>x </a:t>
            </a:r>
            <a:r>
              <a:rPr lang="en-US" sz="2400" dirty="0" smtClean="0">
                <a:solidFill>
                  <a:schemeClr val="accent2"/>
                </a:solidFill>
              </a:rPr>
              <a:t>+ </a:t>
            </a:r>
            <a:r>
              <a:rPr lang="en-US" sz="2400" i="1" dirty="0" smtClean="0">
                <a:solidFill>
                  <a:schemeClr val="accent2"/>
                </a:solidFill>
              </a:rPr>
              <a:t>q</a:t>
            </a:r>
            <a:r>
              <a:rPr lang="en-US" sz="2400" dirty="0" smtClean="0">
                <a:solidFill>
                  <a:schemeClr val="accent2"/>
                </a:solidFill>
              </a:rPr>
              <a:t>) = </a:t>
            </a:r>
            <a:r>
              <a:rPr lang="en-US" sz="2400" i="1" dirty="0" smtClean="0">
                <a:solidFill>
                  <a:schemeClr val="accent2"/>
                </a:solidFill>
              </a:rPr>
              <a:t>r </a:t>
            </a:r>
            <a:r>
              <a:rPr lang="en-US" sz="2400" dirty="0" smtClean="0">
                <a:solidFill>
                  <a:schemeClr val="accent2"/>
                </a:solidFill>
              </a:rPr>
              <a:t>	</a:t>
            </a:r>
          </a:p>
          <a:p>
            <a:pPr eaLnBrk="1" hangingPunct="1">
              <a:lnSpc>
                <a:spcPct val="80000"/>
              </a:lnSpc>
              <a:buFontTx/>
              <a:buNone/>
            </a:pPr>
            <a:r>
              <a:rPr lang="en-US" sz="2400" dirty="0" smtClean="0"/>
              <a:t>8 		Solve simple 2x2 systems by inspection</a:t>
            </a:r>
            <a:r>
              <a:rPr lang="en-US" sz="2000" dirty="0" smtClean="0"/>
              <a:t> 	</a:t>
            </a:r>
          </a:p>
          <a:p>
            <a:pPr eaLnBrk="1" hangingPunct="1">
              <a:lnSpc>
                <a:spcPct val="80000"/>
              </a:lnSpc>
            </a:pPr>
            <a:endParaRPr lang="en-US" sz="2000" dirty="0" smtClean="0"/>
          </a:p>
        </p:txBody>
      </p:sp>
    </p:spTree>
    <p:extLst>
      <p:ext uri="{BB962C8B-B14F-4D97-AF65-F5344CB8AC3E}">
        <p14:creationId xmlns:p14="http://schemas.microsoft.com/office/powerpoint/2010/main" val="28411462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7"/>
          <p:cNvSpPr>
            <a:spLocks noGrp="1"/>
          </p:cNvSpPr>
          <p:nvPr>
            <p:ph type="title" idx="4294967295"/>
          </p:nvPr>
        </p:nvSpPr>
        <p:spPr>
          <a:xfrm>
            <a:off x="0" y="152400"/>
            <a:ext cx="9144000" cy="1143000"/>
          </a:xfrm>
        </p:spPr>
        <p:txBody>
          <a:bodyPr/>
          <a:lstStyle/>
          <a:p>
            <a:pPr algn="ctr"/>
            <a:r>
              <a:rPr lang="en-US" sz="3200" dirty="0" smtClean="0"/>
              <a:t>Progression:  Where are we going with this?</a:t>
            </a:r>
          </a:p>
        </p:txBody>
      </p:sp>
      <p:grpSp>
        <p:nvGrpSpPr>
          <p:cNvPr id="8195" name="Group 1"/>
          <p:cNvGrpSpPr>
            <a:grpSpLocks/>
          </p:cNvGrpSpPr>
          <p:nvPr/>
        </p:nvGrpSpPr>
        <p:grpSpPr bwMode="auto">
          <a:xfrm>
            <a:off x="1219200" y="1435100"/>
            <a:ext cx="6381750" cy="3140075"/>
            <a:chOff x="1477963" y="1620838"/>
            <a:chExt cx="6381750" cy="3140075"/>
          </a:xfrm>
        </p:grpSpPr>
        <p:sp>
          <p:nvSpPr>
            <p:cNvPr id="21" name="TextBox 20"/>
            <p:cNvSpPr txBox="1"/>
            <p:nvPr/>
          </p:nvSpPr>
          <p:spPr>
            <a:xfrm>
              <a:off x="1477963" y="1625601"/>
              <a:ext cx="2662238" cy="1477962"/>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r>
                <a:rPr lang="en-US" b="1" dirty="0">
                  <a:solidFill>
                    <a:srgbClr val="000000"/>
                  </a:solidFill>
                </a:rPr>
                <a:t>Grades K – 5</a:t>
              </a:r>
            </a:p>
            <a:p>
              <a:pPr algn="ctr" fontAlgn="auto">
                <a:spcBef>
                  <a:spcPts val="0"/>
                </a:spcBef>
                <a:spcAft>
                  <a:spcPts val="0"/>
                </a:spcAft>
                <a:defRPr/>
              </a:pPr>
              <a:endParaRPr lang="en-US" dirty="0">
                <a:solidFill>
                  <a:srgbClr val="000000"/>
                </a:solidFill>
              </a:endParaRPr>
            </a:p>
            <a:p>
              <a:pPr algn="ctr" fontAlgn="auto">
                <a:spcBef>
                  <a:spcPts val="0"/>
                </a:spcBef>
                <a:spcAft>
                  <a:spcPts val="0"/>
                </a:spcAft>
                <a:defRPr/>
              </a:pPr>
              <a:r>
                <a:rPr lang="en-US" dirty="0">
                  <a:solidFill>
                    <a:srgbClr val="000000"/>
                  </a:solidFill>
                </a:rPr>
                <a:t>Number &amp; Operations: </a:t>
              </a:r>
              <a:br>
                <a:rPr lang="en-US" dirty="0">
                  <a:solidFill>
                    <a:srgbClr val="000000"/>
                  </a:solidFill>
                </a:rPr>
              </a:br>
              <a:r>
                <a:rPr lang="en-US" dirty="0">
                  <a:solidFill>
                    <a:srgbClr val="000000"/>
                  </a:solidFill>
                </a:rPr>
                <a:t>Base Ten</a:t>
              </a:r>
            </a:p>
            <a:p>
              <a:pPr algn="ctr" fontAlgn="auto">
                <a:spcBef>
                  <a:spcPts val="0"/>
                </a:spcBef>
                <a:spcAft>
                  <a:spcPts val="0"/>
                </a:spcAft>
                <a:defRPr/>
              </a:pPr>
              <a:endParaRPr lang="en-US" dirty="0">
                <a:solidFill>
                  <a:srgbClr val="000000"/>
                </a:solidFill>
              </a:endParaRPr>
            </a:p>
          </p:txBody>
        </p:sp>
        <p:sp>
          <p:nvSpPr>
            <p:cNvPr id="24" name="TextBox 23"/>
            <p:cNvSpPr txBox="1"/>
            <p:nvPr/>
          </p:nvSpPr>
          <p:spPr>
            <a:xfrm>
              <a:off x="2014538" y="3282951"/>
              <a:ext cx="2105025" cy="1477962"/>
            </a:xfrm>
            <a:prstGeom prst="rect">
              <a:avLst/>
            </a:prstGeom>
            <a:ln/>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r>
                <a:rPr lang="en-US" b="1">
                  <a:solidFill>
                    <a:srgbClr val="000000"/>
                  </a:solidFill>
                </a:rPr>
                <a:t>Grades 3 – 5</a:t>
              </a:r>
            </a:p>
            <a:p>
              <a:pPr algn="ctr" fontAlgn="auto">
                <a:spcBef>
                  <a:spcPts val="0"/>
                </a:spcBef>
                <a:spcAft>
                  <a:spcPts val="0"/>
                </a:spcAft>
                <a:defRPr/>
              </a:pPr>
              <a:endParaRPr lang="en-US">
                <a:solidFill>
                  <a:srgbClr val="000000"/>
                </a:solidFill>
              </a:endParaRPr>
            </a:p>
            <a:p>
              <a:pPr algn="ctr" fontAlgn="auto">
                <a:spcBef>
                  <a:spcPts val="0"/>
                </a:spcBef>
                <a:spcAft>
                  <a:spcPts val="0"/>
                </a:spcAft>
                <a:defRPr/>
              </a:pPr>
              <a:r>
                <a:rPr lang="en-US">
                  <a:solidFill>
                    <a:srgbClr val="000000"/>
                  </a:solidFill>
                </a:rPr>
                <a:t>Number &amp; Operations: </a:t>
              </a:r>
              <a:br>
                <a:rPr lang="en-US">
                  <a:solidFill>
                    <a:srgbClr val="000000"/>
                  </a:solidFill>
                </a:rPr>
              </a:br>
              <a:r>
                <a:rPr lang="en-US">
                  <a:solidFill>
                    <a:srgbClr val="000000"/>
                  </a:solidFill>
                </a:rPr>
                <a:t>Fractions</a:t>
              </a:r>
            </a:p>
            <a:p>
              <a:pPr algn="ctr" fontAlgn="auto">
                <a:spcBef>
                  <a:spcPts val="0"/>
                </a:spcBef>
                <a:spcAft>
                  <a:spcPts val="0"/>
                </a:spcAft>
                <a:defRPr/>
              </a:pPr>
              <a:endParaRPr lang="en-US">
                <a:solidFill>
                  <a:srgbClr val="000000"/>
                </a:solidFill>
              </a:endParaRPr>
            </a:p>
          </p:txBody>
        </p:sp>
        <p:sp>
          <p:nvSpPr>
            <p:cNvPr id="25" name="TextBox 24"/>
            <p:cNvSpPr txBox="1"/>
            <p:nvPr/>
          </p:nvSpPr>
          <p:spPr>
            <a:xfrm>
              <a:off x="5197476" y="1620838"/>
              <a:ext cx="2662237" cy="3140075"/>
            </a:xfrm>
            <a:custGeom>
              <a:avLst/>
              <a:gdLst>
                <a:gd name="connsiteX0" fmla="*/ 0 w 2661261"/>
                <a:gd name="connsiteY0" fmla="*/ 0 h 923330"/>
                <a:gd name="connsiteX1" fmla="*/ 2661261 w 2661261"/>
                <a:gd name="connsiteY1" fmla="*/ 0 h 923330"/>
                <a:gd name="connsiteX2" fmla="*/ 2661261 w 2661261"/>
                <a:gd name="connsiteY2" fmla="*/ 923330 h 923330"/>
                <a:gd name="connsiteX3" fmla="*/ 0 w 2661261"/>
                <a:gd name="connsiteY3" fmla="*/ 923330 h 923330"/>
                <a:gd name="connsiteX4" fmla="*/ 0 w 2661261"/>
                <a:gd name="connsiteY4" fmla="*/ 0 h 92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261" h="923330">
                  <a:moveTo>
                    <a:pt x="0" y="0"/>
                  </a:moveTo>
                  <a:lnTo>
                    <a:pt x="2661261" y="0"/>
                  </a:lnTo>
                  <a:lnTo>
                    <a:pt x="2661261" y="923330"/>
                  </a:lnTo>
                  <a:lnTo>
                    <a:pt x="0" y="923330"/>
                  </a:lnTo>
                  <a:lnTo>
                    <a:pt x="0" y="0"/>
                  </a:lnTo>
                  <a:close/>
                </a:path>
              </a:pathLst>
            </a:custGeom>
            <a:ln/>
          </p:spPr>
          <p:style>
            <a:lnRef idx="1">
              <a:schemeClr val="accent4"/>
            </a:lnRef>
            <a:fillRef idx="2">
              <a:schemeClr val="accent4"/>
            </a:fillRef>
            <a:effectRef idx="1">
              <a:schemeClr val="accent4"/>
            </a:effectRef>
            <a:fontRef idx="minor">
              <a:schemeClr val="dk1"/>
            </a:fontRef>
          </p:style>
          <p:txBody>
            <a:bodyPr>
              <a:spAutoFit/>
            </a:bodyPr>
            <a:lstStyle/>
            <a:p>
              <a:pPr algn="ctr" fontAlgn="auto">
                <a:spcBef>
                  <a:spcPts val="0"/>
                </a:spcBef>
                <a:spcAft>
                  <a:spcPts val="0"/>
                </a:spcAft>
                <a:defRPr/>
              </a:pPr>
              <a:endParaRPr lang="en-US" b="1">
                <a:solidFill>
                  <a:srgbClr val="000000"/>
                </a:solidFill>
              </a:endParaRPr>
            </a:p>
            <a:p>
              <a:pPr algn="ctr" fontAlgn="auto">
                <a:spcBef>
                  <a:spcPts val="0"/>
                </a:spcBef>
                <a:spcAft>
                  <a:spcPts val="0"/>
                </a:spcAft>
                <a:defRPr/>
              </a:pPr>
              <a:endParaRPr lang="en-US" b="1">
                <a:solidFill>
                  <a:srgbClr val="000000"/>
                </a:solidFill>
              </a:endParaRPr>
            </a:p>
            <a:p>
              <a:pPr algn="ctr" fontAlgn="auto">
                <a:spcBef>
                  <a:spcPts val="0"/>
                </a:spcBef>
                <a:spcAft>
                  <a:spcPts val="0"/>
                </a:spcAft>
                <a:defRPr/>
              </a:pPr>
              <a:endParaRPr lang="en-US" b="1">
                <a:solidFill>
                  <a:srgbClr val="000000"/>
                </a:solidFill>
              </a:endParaRPr>
            </a:p>
            <a:p>
              <a:pPr algn="ctr" fontAlgn="auto">
                <a:spcBef>
                  <a:spcPts val="0"/>
                </a:spcBef>
                <a:spcAft>
                  <a:spcPts val="0"/>
                </a:spcAft>
                <a:defRPr/>
              </a:pPr>
              <a:endParaRPr lang="en-US" b="1">
                <a:solidFill>
                  <a:srgbClr val="000000"/>
                </a:solidFill>
              </a:endParaRPr>
            </a:p>
            <a:p>
              <a:pPr algn="ctr" fontAlgn="auto">
                <a:spcBef>
                  <a:spcPts val="0"/>
                </a:spcBef>
                <a:spcAft>
                  <a:spcPts val="0"/>
                </a:spcAft>
                <a:defRPr/>
              </a:pPr>
              <a:r>
                <a:rPr lang="en-US" b="1">
                  <a:solidFill>
                    <a:srgbClr val="000000"/>
                  </a:solidFill>
                </a:rPr>
                <a:t>Grades 6 – 8</a:t>
              </a:r>
            </a:p>
            <a:p>
              <a:pPr algn="ctr" fontAlgn="auto">
                <a:spcBef>
                  <a:spcPts val="0"/>
                </a:spcBef>
                <a:spcAft>
                  <a:spcPts val="0"/>
                </a:spcAft>
                <a:defRPr/>
              </a:pPr>
              <a:endParaRPr lang="en-US">
                <a:solidFill>
                  <a:srgbClr val="000000"/>
                </a:solidFill>
              </a:endParaRPr>
            </a:p>
            <a:p>
              <a:pPr algn="ctr" fontAlgn="auto">
                <a:spcBef>
                  <a:spcPts val="0"/>
                </a:spcBef>
                <a:spcAft>
                  <a:spcPts val="0"/>
                </a:spcAft>
                <a:defRPr/>
              </a:pPr>
              <a:r>
                <a:rPr lang="en-US">
                  <a:solidFill>
                    <a:srgbClr val="000000"/>
                  </a:solidFill>
                </a:rPr>
                <a:t>The Number System</a:t>
              </a:r>
            </a:p>
            <a:p>
              <a:pPr algn="ctr" fontAlgn="auto">
                <a:spcBef>
                  <a:spcPts val="0"/>
                </a:spcBef>
                <a:spcAft>
                  <a:spcPts val="0"/>
                </a:spcAft>
                <a:defRPr/>
              </a:pPr>
              <a:endParaRPr lang="en-US">
                <a:solidFill>
                  <a:srgbClr val="000000"/>
                </a:solidFill>
              </a:endParaRPr>
            </a:p>
            <a:p>
              <a:pPr algn="ctr" fontAlgn="auto">
                <a:spcBef>
                  <a:spcPts val="0"/>
                </a:spcBef>
                <a:spcAft>
                  <a:spcPts val="0"/>
                </a:spcAft>
                <a:defRPr/>
              </a:pPr>
              <a:endParaRPr lang="en-US">
                <a:solidFill>
                  <a:srgbClr val="000000"/>
                </a:solidFill>
              </a:endParaRPr>
            </a:p>
            <a:p>
              <a:pPr algn="ctr" fontAlgn="auto">
                <a:spcBef>
                  <a:spcPts val="0"/>
                </a:spcBef>
                <a:spcAft>
                  <a:spcPts val="0"/>
                </a:spcAft>
                <a:defRPr/>
              </a:pPr>
              <a:endParaRPr lang="en-US">
                <a:solidFill>
                  <a:srgbClr val="000000"/>
                </a:solidFill>
              </a:endParaRPr>
            </a:p>
            <a:p>
              <a:pPr algn="ctr" fontAlgn="auto">
                <a:spcBef>
                  <a:spcPts val="0"/>
                </a:spcBef>
                <a:spcAft>
                  <a:spcPts val="0"/>
                </a:spcAft>
                <a:defRPr/>
              </a:pPr>
              <a:endParaRPr lang="en-US">
                <a:solidFill>
                  <a:srgbClr val="000000"/>
                </a:solidFill>
              </a:endParaRPr>
            </a:p>
          </p:txBody>
        </p:sp>
        <p:cxnSp>
          <p:nvCxnSpPr>
            <p:cNvPr id="26" name="Straight Arrow Connector 25"/>
            <p:cNvCxnSpPr/>
            <p:nvPr/>
          </p:nvCxnSpPr>
          <p:spPr>
            <a:xfrm>
              <a:off x="4151313" y="2332038"/>
              <a:ext cx="1049338"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cxnSp>
          <p:nvCxnSpPr>
            <p:cNvPr id="27" name="Straight Arrow Connector 26"/>
            <p:cNvCxnSpPr/>
            <p:nvPr/>
          </p:nvCxnSpPr>
          <p:spPr>
            <a:xfrm>
              <a:off x="4133851" y="3976688"/>
              <a:ext cx="1049337" cy="1588"/>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grpSp>
      <p:sp>
        <p:nvSpPr>
          <p:cNvPr id="8196" name="Slide Number Placeholder 7"/>
          <p:cNvSpPr txBox="1">
            <a:spLocks noGrp="1"/>
          </p:cNvSpPr>
          <p:nvPr/>
        </p:nvSpPr>
        <p:spPr bwMode="auto">
          <a:xfrm>
            <a:off x="457200" y="6245225"/>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4D3D37B1-0986-4322-844F-D91ECAE547CE}" type="slidenum">
              <a:rPr lang="en-US" sz="1400">
                <a:solidFill>
                  <a:srgbClr val="FEF7E8"/>
                </a:solidFill>
                <a:ea typeface="MS PGothic" pitchFamily="34" charset="-128"/>
                <a:cs typeface="Arial" pitchFamily="34" charset="0"/>
              </a:rPr>
              <a:pPr eaLnBrk="1" hangingPunct="1"/>
              <a:t>14</a:t>
            </a:fld>
            <a:endParaRPr lang="en-US" sz="1400">
              <a:solidFill>
                <a:srgbClr val="FEF7E8"/>
              </a:solidFill>
              <a:ea typeface="MS PGothic" pitchFamily="34" charset="-128"/>
              <a:cs typeface="Arial" pitchFamily="34" charset="0"/>
            </a:endParaRPr>
          </a:p>
        </p:txBody>
      </p:sp>
      <p:grpSp>
        <p:nvGrpSpPr>
          <p:cNvPr id="6" name="Group 5"/>
          <p:cNvGrpSpPr>
            <a:grpSpLocks/>
          </p:cNvGrpSpPr>
          <p:nvPr/>
        </p:nvGrpSpPr>
        <p:grpSpPr bwMode="auto">
          <a:xfrm>
            <a:off x="228600" y="4953000"/>
            <a:ext cx="8839200" cy="1662113"/>
            <a:chOff x="228601" y="4953000"/>
            <a:chExt cx="8839198" cy="1661279"/>
          </a:xfrm>
        </p:grpSpPr>
        <p:sp>
          <p:nvSpPr>
            <p:cNvPr id="3" name="TextBox 2"/>
            <p:cNvSpPr txBox="1"/>
            <p:nvPr/>
          </p:nvSpPr>
          <p:spPr>
            <a:xfrm>
              <a:off x="228601" y="4953000"/>
              <a:ext cx="2579687" cy="1477221"/>
            </a:xfrm>
            <a:prstGeom prst="rect">
              <a:avLst/>
            </a:prstGeom>
            <a:solidFill>
              <a:schemeClr val="accent1">
                <a:lumMod val="40000"/>
                <a:lumOff val="60000"/>
              </a:schemeClr>
            </a:solidFill>
            <a:ln>
              <a:solidFill>
                <a:schemeClr val="tx2">
                  <a:lumMod val="50000"/>
                </a:schemeClr>
              </a:solidFill>
            </a:ln>
          </p:spPr>
          <p:txBody>
            <a:bodyPr>
              <a:spAutoFit/>
            </a:bodyPr>
            <a:lstStyle/>
            <a:p>
              <a:pPr algn="ctr" fontAlgn="auto">
                <a:spcBef>
                  <a:spcPts val="0"/>
                </a:spcBef>
                <a:spcAft>
                  <a:spcPts val="0"/>
                </a:spcAft>
                <a:defRPr/>
              </a:pPr>
              <a:r>
                <a:rPr lang="en-US" b="1" u="sng" dirty="0">
                  <a:latin typeface="+mn-lt"/>
                </a:rPr>
                <a:t>Kinder</a:t>
              </a:r>
            </a:p>
            <a:p>
              <a:pPr marL="285750" indent="-285750" fontAlgn="auto">
                <a:spcBef>
                  <a:spcPts val="0"/>
                </a:spcBef>
                <a:spcAft>
                  <a:spcPts val="0"/>
                </a:spcAft>
                <a:buFont typeface="Arial" pitchFamily="34" charset="0"/>
                <a:buChar char="•"/>
                <a:defRPr/>
              </a:pPr>
              <a:r>
                <a:rPr lang="en-US" dirty="0">
                  <a:latin typeface="+mn-lt"/>
                </a:rPr>
                <a:t>Counting sequence</a:t>
              </a:r>
            </a:p>
            <a:p>
              <a:pPr marL="285750" indent="-285750" fontAlgn="auto">
                <a:spcBef>
                  <a:spcPts val="0"/>
                </a:spcBef>
                <a:spcAft>
                  <a:spcPts val="0"/>
                </a:spcAft>
                <a:buFont typeface="Arial" pitchFamily="34" charset="0"/>
                <a:buChar char="•"/>
                <a:defRPr/>
              </a:pPr>
              <a:r>
                <a:rPr lang="en-US" dirty="0">
                  <a:latin typeface="+mn-lt"/>
                </a:rPr>
                <a:t>Work w/ 11-19 focusing on place value</a:t>
              </a:r>
            </a:p>
          </p:txBody>
        </p:sp>
        <p:sp>
          <p:nvSpPr>
            <p:cNvPr id="11" name="TextBox 10"/>
            <p:cNvSpPr txBox="1"/>
            <p:nvPr/>
          </p:nvSpPr>
          <p:spPr>
            <a:xfrm>
              <a:off x="3048000" y="4953000"/>
              <a:ext cx="2971799" cy="1661279"/>
            </a:xfrm>
            <a:prstGeom prst="rect">
              <a:avLst/>
            </a:prstGeom>
            <a:solidFill>
              <a:schemeClr val="accent1">
                <a:lumMod val="40000"/>
                <a:lumOff val="60000"/>
              </a:schemeClr>
            </a:solidFill>
            <a:ln>
              <a:solidFill>
                <a:schemeClr val="tx2">
                  <a:lumMod val="50000"/>
                </a:schemeClr>
              </a:solidFill>
            </a:ln>
          </p:spPr>
          <p:txBody>
            <a:bodyPr>
              <a:spAutoFit/>
            </a:bodyPr>
            <a:lstStyle/>
            <a:p>
              <a:pPr algn="ctr" fontAlgn="auto">
                <a:spcBef>
                  <a:spcPts val="0"/>
                </a:spcBef>
                <a:spcAft>
                  <a:spcPts val="0"/>
                </a:spcAft>
                <a:defRPr/>
              </a:pPr>
              <a:r>
                <a:rPr lang="en-US" b="1" u="sng" dirty="0">
                  <a:latin typeface="+mn-lt"/>
                </a:rPr>
                <a:t>First</a:t>
              </a:r>
            </a:p>
            <a:p>
              <a:pPr marL="285750" indent="-285750" fontAlgn="auto">
                <a:spcBef>
                  <a:spcPts val="0"/>
                </a:spcBef>
                <a:spcAft>
                  <a:spcPts val="0"/>
                </a:spcAft>
                <a:buFont typeface="Arial" pitchFamily="34" charset="0"/>
                <a:buChar char="•"/>
                <a:defRPr/>
              </a:pPr>
              <a:r>
                <a:rPr lang="en-US" dirty="0">
                  <a:latin typeface="+mn-lt"/>
                </a:rPr>
                <a:t>Extend counting sequence</a:t>
              </a:r>
            </a:p>
            <a:p>
              <a:pPr marL="285750" indent="-285750" fontAlgn="auto">
                <a:spcBef>
                  <a:spcPts val="0"/>
                </a:spcBef>
                <a:spcAft>
                  <a:spcPts val="0"/>
                </a:spcAft>
                <a:buFont typeface="Arial" pitchFamily="34" charset="0"/>
                <a:buChar char="•"/>
                <a:defRPr/>
              </a:pPr>
              <a:r>
                <a:rPr lang="en-US" dirty="0">
                  <a:latin typeface="+mn-lt"/>
                </a:rPr>
                <a:t>Extend place value understanding</a:t>
              </a:r>
            </a:p>
            <a:p>
              <a:pPr fontAlgn="auto">
                <a:spcBef>
                  <a:spcPts val="0"/>
                </a:spcBef>
                <a:spcAft>
                  <a:spcPts val="0"/>
                </a:spcAft>
                <a:defRPr/>
              </a:pPr>
              <a:endParaRPr lang="en-US" sz="900" dirty="0">
                <a:latin typeface="+mn-lt"/>
              </a:endParaRPr>
            </a:p>
          </p:txBody>
        </p:sp>
        <p:sp>
          <p:nvSpPr>
            <p:cNvPr id="12" name="TextBox 11"/>
            <p:cNvSpPr txBox="1"/>
            <p:nvPr/>
          </p:nvSpPr>
          <p:spPr>
            <a:xfrm>
              <a:off x="6269038" y="4953000"/>
              <a:ext cx="2798761" cy="1477221"/>
            </a:xfrm>
            <a:prstGeom prst="rect">
              <a:avLst/>
            </a:prstGeom>
            <a:solidFill>
              <a:schemeClr val="accent1">
                <a:lumMod val="40000"/>
                <a:lumOff val="60000"/>
              </a:schemeClr>
            </a:solidFill>
            <a:ln>
              <a:solidFill>
                <a:schemeClr val="tx2">
                  <a:lumMod val="50000"/>
                </a:schemeClr>
              </a:solidFill>
            </a:ln>
          </p:spPr>
          <p:txBody>
            <a:bodyPr>
              <a:spAutoFit/>
            </a:bodyPr>
            <a:lstStyle/>
            <a:p>
              <a:pPr algn="ctr" fontAlgn="auto">
                <a:spcBef>
                  <a:spcPts val="0"/>
                </a:spcBef>
                <a:spcAft>
                  <a:spcPts val="0"/>
                </a:spcAft>
                <a:defRPr/>
              </a:pPr>
              <a:r>
                <a:rPr lang="en-US" b="1" u="sng" dirty="0">
                  <a:latin typeface="+mn-lt"/>
                </a:rPr>
                <a:t>Second</a:t>
              </a:r>
            </a:p>
            <a:p>
              <a:pPr marL="285750" indent="-285750" fontAlgn="auto">
                <a:spcBef>
                  <a:spcPts val="0"/>
                </a:spcBef>
                <a:spcAft>
                  <a:spcPts val="0"/>
                </a:spcAft>
                <a:buFont typeface="Arial" pitchFamily="34" charset="0"/>
                <a:buChar char="•"/>
                <a:defRPr/>
              </a:pPr>
              <a:r>
                <a:rPr lang="en-US" dirty="0">
                  <a:latin typeface="+mn-lt"/>
                </a:rPr>
                <a:t>Understand Place Value</a:t>
              </a:r>
            </a:p>
            <a:p>
              <a:pPr marL="285750" indent="-285750" fontAlgn="auto">
                <a:spcBef>
                  <a:spcPts val="0"/>
                </a:spcBef>
                <a:spcAft>
                  <a:spcPts val="0"/>
                </a:spcAft>
                <a:buFont typeface="Arial" pitchFamily="34" charset="0"/>
                <a:buChar char="•"/>
                <a:defRPr/>
              </a:pPr>
              <a:r>
                <a:rPr lang="en-US" dirty="0">
                  <a:latin typeface="+mn-lt"/>
                </a:rPr>
                <a:t>Use Place Value when adding and subtracting</a:t>
              </a:r>
            </a:p>
          </p:txBody>
        </p:sp>
        <p:cxnSp>
          <p:nvCxnSpPr>
            <p:cNvPr id="5" name="Straight Arrow Connector 4"/>
            <p:cNvCxnSpPr/>
            <p:nvPr/>
          </p:nvCxnSpPr>
          <p:spPr>
            <a:xfrm>
              <a:off x="2609850" y="5943103"/>
              <a:ext cx="609600" cy="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851525" y="5943103"/>
              <a:ext cx="609600" cy="0"/>
            </a:xfrm>
            <a:prstGeom prst="straightConnector1">
              <a:avLst/>
            </a:prstGeom>
            <a:ln w="76200">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880350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p:cNvSpPr>
          <p:nvPr>
            <p:ph type="title"/>
          </p:nvPr>
        </p:nvSpPr>
        <p:spPr>
          <a:xfrm>
            <a:off x="550863" y="588963"/>
            <a:ext cx="8042275" cy="1443037"/>
          </a:xfrm>
        </p:spPr>
        <p:txBody>
          <a:bodyPr/>
          <a:lstStyle/>
          <a:p>
            <a:pPr algn="ctr"/>
            <a:r>
              <a:rPr lang="en-US" smtClean="0"/>
              <a:t>Children’s Exposure to Number</a:t>
            </a:r>
          </a:p>
        </p:txBody>
      </p:sp>
      <p:sp>
        <p:nvSpPr>
          <p:cNvPr id="56323" name="Rectangle 3"/>
          <p:cNvSpPr>
            <a:spLocks noGrp="1"/>
          </p:cNvSpPr>
          <p:nvPr>
            <p:ph type="body" sz="half" idx="4294967295"/>
          </p:nvPr>
        </p:nvSpPr>
        <p:spPr>
          <a:xfrm>
            <a:off x="114300" y="2301081"/>
            <a:ext cx="3371850" cy="3475038"/>
          </a:xfrm>
          <a:prstGeom prst="rect">
            <a:avLst/>
          </a:prstGeom>
        </p:spPr>
        <p:txBody>
          <a:bodyPr/>
          <a:lstStyle/>
          <a:p>
            <a:r>
              <a:rPr lang="en-US" sz="1800" dirty="0" smtClean="0">
                <a:latin typeface="+mj-lt"/>
              </a:rPr>
              <a:t>Calendar</a:t>
            </a:r>
          </a:p>
          <a:p>
            <a:r>
              <a:rPr lang="en-US" sz="1800" dirty="0" smtClean="0">
                <a:latin typeface="+mj-lt"/>
              </a:rPr>
              <a:t>Telephone numbers</a:t>
            </a:r>
          </a:p>
          <a:p>
            <a:r>
              <a:rPr lang="en-US" sz="1800" dirty="0" smtClean="0">
                <a:latin typeface="+mj-lt"/>
              </a:rPr>
              <a:t>Clocks</a:t>
            </a:r>
          </a:p>
          <a:p>
            <a:r>
              <a:rPr lang="en-US" sz="1800" dirty="0" smtClean="0">
                <a:latin typeface="+mj-lt"/>
              </a:rPr>
              <a:t>Measurement</a:t>
            </a:r>
          </a:p>
          <a:p>
            <a:r>
              <a:rPr lang="en-US" sz="1800" dirty="0" smtClean="0">
                <a:latin typeface="+mj-lt"/>
              </a:rPr>
              <a:t>Money</a:t>
            </a:r>
          </a:p>
          <a:p>
            <a:r>
              <a:rPr lang="en-US" sz="1800" dirty="0" smtClean="0">
                <a:latin typeface="+mj-lt"/>
              </a:rPr>
              <a:t>Concrete examples (length)</a:t>
            </a:r>
          </a:p>
        </p:txBody>
      </p:sp>
      <p:sp>
        <p:nvSpPr>
          <p:cNvPr id="56326" name="Rectangle 6"/>
          <p:cNvSpPr>
            <a:spLocks noGrp="1"/>
          </p:cNvSpPr>
          <p:nvPr>
            <p:ph type="body" sz="half" idx="4294967295"/>
          </p:nvPr>
        </p:nvSpPr>
        <p:spPr>
          <a:xfrm>
            <a:off x="4658320" y="2133600"/>
            <a:ext cx="3371850" cy="1371600"/>
          </a:xfrm>
          <a:prstGeom prst="rect">
            <a:avLst/>
          </a:prstGeom>
        </p:spPr>
        <p:txBody>
          <a:bodyPr/>
          <a:lstStyle/>
          <a:p>
            <a:pPr>
              <a:buFont typeface="Arial" charset="0"/>
              <a:buNone/>
            </a:pPr>
            <a:r>
              <a:rPr lang="en-US" sz="1800" dirty="0" smtClean="0">
                <a:latin typeface="+mj-lt"/>
              </a:rPr>
              <a:t>What are numbers anyway??</a:t>
            </a:r>
          </a:p>
          <a:p>
            <a:r>
              <a:rPr lang="en-US" sz="1800" dirty="0" smtClean="0">
                <a:latin typeface="+mj-lt"/>
              </a:rPr>
              <a:t>Numbers are an infinite set that are highly systematic which makes them useful as identifiers</a:t>
            </a:r>
          </a:p>
        </p:txBody>
      </p:sp>
      <p:pic>
        <p:nvPicPr>
          <p:cNvPr id="56327" name="Picture 7" descr="MC900295297[1]"/>
          <p:cNvPicPr>
            <a:picLocks noChangeAspect="1" noChangeArrowheads="1"/>
          </p:cNvPicPr>
          <p:nvPr/>
        </p:nvPicPr>
        <p:blipFill>
          <a:blip r:embed="rId2"/>
          <a:srcRect/>
          <a:stretch>
            <a:fillRect/>
          </a:stretch>
        </p:blipFill>
        <p:spPr bwMode="auto">
          <a:xfrm>
            <a:off x="2850356" y="1985964"/>
            <a:ext cx="1092994" cy="1068388"/>
          </a:xfrm>
          <a:prstGeom prst="rect">
            <a:avLst/>
          </a:prstGeom>
          <a:noFill/>
        </p:spPr>
      </p:pic>
      <p:pic>
        <p:nvPicPr>
          <p:cNvPr id="56328" name="Picture 8" descr="MC900237161[1]"/>
          <p:cNvPicPr>
            <a:picLocks noChangeAspect="1" noChangeArrowheads="1"/>
          </p:cNvPicPr>
          <p:nvPr/>
        </p:nvPicPr>
        <p:blipFill>
          <a:blip r:embed="rId3"/>
          <a:srcRect/>
          <a:stretch>
            <a:fillRect/>
          </a:stretch>
        </p:blipFill>
        <p:spPr bwMode="auto">
          <a:xfrm>
            <a:off x="7772400" y="457200"/>
            <a:ext cx="1085850" cy="1757363"/>
          </a:xfrm>
          <a:prstGeom prst="rect">
            <a:avLst/>
          </a:prstGeom>
          <a:noFill/>
        </p:spPr>
      </p:pic>
      <p:pic>
        <p:nvPicPr>
          <p:cNvPr id="56329" name="Picture 9" descr="MC900383884[1]"/>
          <p:cNvPicPr>
            <a:picLocks noChangeAspect="1" noChangeArrowheads="1"/>
          </p:cNvPicPr>
          <p:nvPr/>
        </p:nvPicPr>
        <p:blipFill>
          <a:blip r:embed="rId4"/>
          <a:srcRect/>
          <a:stretch>
            <a:fillRect/>
          </a:stretch>
        </p:blipFill>
        <p:spPr bwMode="auto">
          <a:xfrm>
            <a:off x="3829050" y="4267201"/>
            <a:ext cx="1139429" cy="1516063"/>
          </a:xfrm>
          <a:prstGeom prst="rect">
            <a:avLst/>
          </a:prstGeom>
          <a:noFill/>
        </p:spPr>
      </p:pic>
      <p:pic>
        <p:nvPicPr>
          <p:cNvPr id="56330" name="Picture 10" descr="MC900434817[1]"/>
          <p:cNvPicPr>
            <a:picLocks noChangeAspect="1" noChangeArrowheads="1"/>
          </p:cNvPicPr>
          <p:nvPr/>
        </p:nvPicPr>
        <p:blipFill>
          <a:blip r:embed="rId5"/>
          <a:srcRect/>
          <a:stretch>
            <a:fillRect/>
          </a:stretch>
        </p:blipFill>
        <p:spPr bwMode="auto">
          <a:xfrm>
            <a:off x="3486150" y="2819400"/>
            <a:ext cx="914400" cy="1219200"/>
          </a:xfrm>
          <a:prstGeom prst="rect">
            <a:avLst/>
          </a:prstGeom>
          <a:noFill/>
        </p:spPr>
      </p:pic>
      <p:pic>
        <p:nvPicPr>
          <p:cNvPr id="56331" name="Picture 11" descr="MC900433845[1]"/>
          <p:cNvPicPr>
            <a:picLocks noChangeAspect="1" noChangeArrowheads="1"/>
          </p:cNvPicPr>
          <p:nvPr/>
        </p:nvPicPr>
        <p:blipFill>
          <a:blip r:embed="rId6"/>
          <a:srcRect/>
          <a:stretch>
            <a:fillRect/>
          </a:stretch>
        </p:blipFill>
        <p:spPr bwMode="auto">
          <a:xfrm>
            <a:off x="6743700" y="3124200"/>
            <a:ext cx="1371600" cy="1828800"/>
          </a:xfrm>
          <a:prstGeom prst="rect">
            <a:avLst/>
          </a:prstGeom>
          <a:noFill/>
        </p:spPr>
      </p:pic>
      <p:pic>
        <p:nvPicPr>
          <p:cNvPr id="56332" name="Picture 12" descr="MC900332472[1]"/>
          <p:cNvPicPr>
            <a:picLocks noChangeAspect="1" noChangeArrowheads="1"/>
          </p:cNvPicPr>
          <p:nvPr/>
        </p:nvPicPr>
        <p:blipFill>
          <a:blip r:embed="rId7"/>
          <a:srcRect/>
          <a:stretch>
            <a:fillRect/>
          </a:stretch>
        </p:blipFill>
        <p:spPr bwMode="auto">
          <a:xfrm>
            <a:off x="5657850" y="5334000"/>
            <a:ext cx="1372791" cy="1042988"/>
          </a:xfrm>
          <a:prstGeom prst="rect">
            <a:avLst/>
          </a:prstGeom>
          <a:noFill/>
        </p:spPr>
      </p:pic>
      <p:pic>
        <p:nvPicPr>
          <p:cNvPr id="56333" name="Picture 13" descr="MC900384372[1]"/>
          <p:cNvPicPr>
            <a:picLocks noChangeAspect="1" noChangeArrowheads="1"/>
          </p:cNvPicPr>
          <p:nvPr/>
        </p:nvPicPr>
        <p:blipFill>
          <a:blip r:embed="rId8"/>
          <a:srcRect/>
          <a:stretch>
            <a:fillRect/>
          </a:stretch>
        </p:blipFill>
        <p:spPr bwMode="auto">
          <a:xfrm>
            <a:off x="5143500" y="3657600"/>
            <a:ext cx="1368029" cy="1377950"/>
          </a:xfrm>
          <a:prstGeom prst="rect">
            <a:avLst/>
          </a:prstGeom>
          <a:noFill/>
        </p:spPr>
      </p:pic>
    </p:spTree>
    <p:extLst>
      <p:ext uri="{BB962C8B-B14F-4D97-AF65-F5344CB8AC3E}">
        <p14:creationId xmlns:p14="http://schemas.microsoft.com/office/powerpoint/2010/main" val="12430032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linds(horizontal)">
                                      <p:cBhvr>
                                        <p:cTn id="7" dur="500"/>
                                        <p:tgtEl>
                                          <p:spTgt spid="563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327"/>
                                        </p:tgtEl>
                                        <p:attrNameLst>
                                          <p:attrName>style.visibility</p:attrName>
                                        </p:attrNameLst>
                                      </p:cBhvr>
                                      <p:to>
                                        <p:strVal val="visible"/>
                                      </p:to>
                                    </p:set>
                                    <p:animEffect transition="in" filter="blinds(horizontal)">
                                      <p:cBhvr>
                                        <p:cTn id="12" dur="500"/>
                                        <p:tgtEl>
                                          <p:spTgt spid="56327"/>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56323">
                                            <p:txEl>
                                              <p:pRg st="1" end="1"/>
                                            </p:txEl>
                                          </p:spTgt>
                                        </p:tgtEl>
                                        <p:attrNameLst>
                                          <p:attrName>style.visibility</p:attrName>
                                        </p:attrNameLst>
                                      </p:cBhvr>
                                      <p:to>
                                        <p:strVal val="visible"/>
                                      </p:to>
                                    </p:set>
                                    <p:animEffect transition="in" filter="box(in)">
                                      <p:cBhvr>
                                        <p:cTn id="17" dur="500"/>
                                        <p:tgtEl>
                                          <p:spTgt spid="5632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56328"/>
                                        </p:tgtEl>
                                        <p:attrNameLst>
                                          <p:attrName>style.visibility</p:attrName>
                                        </p:attrNameLst>
                                      </p:cBhvr>
                                      <p:to>
                                        <p:strVal val="visible"/>
                                      </p:to>
                                    </p:set>
                                    <p:animEffect transition="in" filter="box(in)">
                                      <p:cBhvr>
                                        <p:cTn id="22" dur="500"/>
                                        <p:tgtEl>
                                          <p:spTgt spid="56328"/>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6323">
                                            <p:txEl>
                                              <p:pRg st="2" end="2"/>
                                            </p:txEl>
                                          </p:spTgt>
                                        </p:tgtEl>
                                        <p:attrNameLst>
                                          <p:attrName>style.visibility</p:attrName>
                                        </p:attrNameLst>
                                      </p:cBhvr>
                                      <p:to>
                                        <p:strVal val="visible"/>
                                      </p:to>
                                    </p:set>
                                    <p:animEffect transition="in" filter="checkerboard(across)">
                                      <p:cBhvr>
                                        <p:cTn id="27" dur="500"/>
                                        <p:tgtEl>
                                          <p:spTgt spid="5632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6329"/>
                                        </p:tgtEl>
                                        <p:attrNameLst>
                                          <p:attrName>style.visibility</p:attrName>
                                        </p:attrNameLst>
                                      </p:cBhvr>
                                      <p:to>
                                        <p:strVal val="visible"/>
                                      </p:to>
                                    </p:set>
                                    <p:animEffect transition="in" filter="checkerboard(across)">
                                      <p:cBhvr>
                                        <p:cTn id="32" dur="500"/>
                                        <p:tgtEl>
                                          <p:spTgt spid="56329"/>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6323">
                                            <p:txEl>
                                              <p:pRg st="3" end="3"/>
                                            </p:txEl>
                                          </p:spTgt>
                                        </p:tgtEl>
                                        <p:attrNameLst>
                                          <p:attrName>style.visibility</p:attrName>
                                        </p:attrNameLst>
                                      </p:cBhvr>
                                      <p:to>
                                        <p:strVal val="visible"/>
                                      </p:to>
                                    </p:set>
                                    <p:anim calcmode="lin" valueType="num">
                                      <p:cBhvr additive="base">
                                        <p:cTn id="37" dur="500" fill="hold"/>
                                        <p:tgtEl>
                                          <p:spTgt spid="5632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32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6331"/>
                                        </p:tgtEl>
                                        <p:attrNameLst>
                                          <p:attrName>style.visibility</p:attrName>
                                        </p:attrNameLst>
                                      </p:cBhvr>
                                      <p:to>
                                        <p:strVal val="visible"/>
                                      </p:to>
                                    </p:set>
                                    <p:anim calcmode="lin" valueType="num">
                                      <p:cBhvr additive="base">
                                        <p:cTn id="43" dur="500" fill="hold"/>
                                        <p:tgtEl>
                                          <p:spTgt spid="56331"/>
                                        </p:tgtEl>
                                        <p:attrNameLst>
                                          <p:attrName>ppt_x</p:attrName>
                                        </p:attrNameLst>
                                      </p:cBhvr>
                                      <p:tavLst>
                                        <p:tav tm="0">
                                          <p:val>
                                            <p:strVal val="#ppt_x"/>
                                          </p:val>
                                        </p:tav>
                                        <p:tav tm="100000">
                                          <p:val>
                                            <p:strVal val="#ppt_x"/>
                                          </p:val>
                                        </p:tav>
                                      </p:tavLst>
                                    </p:anim>
                                    <p:anim calcmode="lin" valueType="num">
                                      <p:cBhvr additive="base">
                                        <p:cTn id="44" dur="500" fill="hold"/>
                                        <p:tgtEl>
                                          <p:spTgt spid="5633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6332"/>
                                        </p:tgtEl>
                                        <p:attrNameLst>
                                          <p:attrName>style.visibility</p:attrName>
                                        </p:attrNameLst>
                                      </p:cBhvr>
                                      <p:to>
                                        <p:strVal val="visible"/>
                                      </p:to>
                                    </p:set>
                                    <p:anim calcmode="lin" valueType="num">
                                      <p:cBhvr additive="base">
                                        <p:cTn id="49" dur="500" fill="hold"/>
                                        <p:tgtEl>
                                          <p:spTgt spid="56332"/>
                                        </p:tgtEl>
                                        <p:attrNameLst>
                                          <p:attrName>ppt_x</p:attrName>
                                        </p:attrNameLst>
                                      </p:cBhvr>
                                      <p:tavLst>
                                        <p:tav tm="0">
                                          <p:val>
                                            <p:strVal val="#ppt_x"/>
                                          </p:val>
                                        </p:tav>
                                        <p:tav tm="100000">
                                          <p:val>
                                            <p:strVal val="#ppt_x"/>
                                          </p:val>
                                        </p:tav>
                                      </p:tavLst>
                                    </p:anim>
                                    <p:anim calcmode="lin" valueType="num">
                                      <p:cBhvr additive="base">
                                        <p:cTn id="50" dur="500" fill="hold"/>
                                        <p:tgtEl>
                                          <p:spTgt spid="5633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nodeType="clickEffect">
                                  <p:stCondLst>
                                    <p:cond delay="0"/>
                                  </p:stCondLst>
                                  <p:childTnLst>
                                    <p:set>
                                      <p:cBhvr>
                                        <p:cTn id="54" dur="1" fill="hold">
                                          <p:stCondLst>
                                            <p:cond delay="0"/>
                                          </p:stCondLst>
                                        </p:cTn>
                                        <p:tgtEl>
                                          <p:spTgt spid="56323">
                                            <p:txEl>
                                              <p:pRg st="4" end="4"/>
                                            </p:txEl>
                                          </p:spTgt>
                                        </p:tgtEl>
                                        <p:attrNameLst>
                                          <p:attrName>style.visibility</p:attrName>
                                        </p:attrNameLst>
                                      </p:cBhvr>
                                      <p:to>
                                        <p:strVal val="visible"/>
                                      </p:to>
                                    </p:set>
                                    <p:animEffect transition="in" filter="slide(fromBottom)">
                                      <p:cBhvr>
                                        <p:cTn id="55" dur="500"/>
                                        <p:tgtEl>
                                          <p:spTgt spid="5632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nodeType="clickEffect">
                                  <p:stCondLst>
                                    <p:cond delay="0"/>
                                  </p:stCondLst>
                                  <p:childTnLst>
                                    <p:set>
                                      <p:cBhvr>
                                        <p:cTn id="59" dur="1" fill="hold">
                                          <p:stCondLst>
                                            <p:cond delay="0"/>
                                          </p:stCondLst>
                                        </p:cTn>
                                        <p:tgtEl>
                                          <p:spTgt spid="56330"/>
                                        </p:tgtEl>
                                        <p:attrNameLst>
                                          <p:attrName>style.visibility</p:attrName>
                                        </p:attrNameLst>
                                      </p:cBhvr>
                                      <p:to>
                                        <p:strVal val="visible"/>
                                      </p:to>
                                    </p:set>
                                    <p:animEffect transition="in" filter="slide(fromBottom)">
                                      <p:cBhvr>
                                        <p:cTn id="60" dur="500"/>
                                        <p:tgtEl>
                                          <p:spTgt spid="56330"/>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nodeType="clickEffect">
                                  <p:stCondLst>
                                    <p:cond delay="0"/>
                                  </p:stCondLst>
                                  <p:childTnLst>
                                    <p:set>
                                      <p:cBhvr>
                                        <p:cTn id="64" dur="1" fill="hold">
                                          <p:stCondLst>
                                            <p:cond delay="0"/>
                                          </p:stCondLst>
                                        </p:cTn>
                                        <p:tgtEl>
                                          <p:spTgt spid="56323">
                                            <p:txEl>
                                              <p:pRg st="5" end="5"/>
                                            </p:txEl>
                                          </p:spTgt>
                                        </p:tgtEl>
                                        <p:attrNameLst>
                                          <p:attrName>style.visibility</p:attrName>
                                        </p:attrNameLst>
                                      </p:cBhvr>
                                      <p:to>
                                        <p:strVal val="visible"/>
                                      </p:to>
                                    </p:set>
                                    <p:animEffect transition="in" filter="blinds(horizontal)">
                                      <p:cBhvr>
                                        <p:cTn id="65" dur="500"/>
                                        <p:tgtEl>
                                          <p:spTgt spid="56323">
                                            <p:txEl>
                                              <p:pRg st="5" end="5"/>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nodeType="clickEffect">
                                  <p:stCondLst>
                                    <p:cond delay="0"/>
                                  </p:stCondLst>
                                  <p:childTnLst>
                                    <p:set>
                                      <p:cBhvr>
                                        <p:cTn id="69" dur="1" fill="hold">
                                          <p:stCondLst>
                                            <p:cond delay="0"/>
                                          </p:stCondLst>
                                        </p:cTn>
                                        <p:tgtEl>
                                          <p:spTgt spid="56331"/>
                                        </p:tgtEl>
                                        <p:attrNameLst>
                                          <p:attrName>style.visibility</p:attrName>
                                        </p:attrNameLst>
                                      </p:cBhvr>
                                      <p:to>
                                        <p:strVal val="visible"/>
                                      </p:to>
                                    </p:set>
                                    <p:animEffect transition="in" filter="slide(fromBottom)">
                                      <p:cBhvr>
                                        <p:cTn id="70" dur="500"/>
                                        <p:tgtEl>
                                          <p:spTgt spid="56331"/>
                                        </p:tgtEl>
                                      </p:cBhvr>
                                    </p:animEffect>
                                  </p:childTnLst>
                                </p:cTn>
                              </p:par>
                            </p:childTnLst>
                          </p:cTn>
                        </p:par>
                      </p:childTnLst>
                    </p:cTn>
                  </p:par>
                  <p:par>
                    <p:cTn id="71" fill="hold">
                      <p:stCondLst>
                        <p:cond delay="indefinite"/>
                      </p:stCondLst>
                      <p:childTnLst>
                        <p:par>
                          <p:cTn id="72" fill="hold">
                            <p:stCondLst>
                              <p:cond delay="0"/>
                            </p:stCondLst>
                            <p:childTnLst>
                              <p:par>
                                <p:cTn id="73" presetID="8" presetClass="entr" presetSubtype="16" fill="hold" nodeType="clickEffect">
                                  <p:stCondLst>
                                    <p:cond delay="0"/>
                                  </p:stCondLst>
                                  <p:childTnLst>
                                    <p:set>
                                      <p:cBhvr>
                                        <p:cTn id="74" dur="1" fill="hold">
                                          <p:stCondLst>
                                            <p:cond delay="0"/>
                                          </p:stCondLst>
                                        </p:cTn>
                                        <p:tgtEl>
                                          <p:spTgt spid="56333"/>
                                        </p:tgtEl>
                                        <p:attrNameLst>
                                          <p:attrName>style.visibility</p:attrName>
                                        </p:attrNameLst>
                                      </p:cBhvr>
                                      <p:to>
                                        <p:strVal val="visible"/>
                                      </p:to>
                                    </p:set>
                                    <p:animEffect transition="in" filter="diamond(in)">
                                      <p:cBhvr>
                                        <p:cTn id="75" dur="2000"/>
                                        <p:tgtEl>
                                          <p:spTgt spid="56333"/>
                                        </p:tgtEl>
                                      </p:cBhvr>
                                    </p:animEffect>
                                  </p:childTnLst>
                                </p:cTn>
                              </p:par>
                            </p:childTnLst>
                          </p:cTn>
                        </p:par>
                      </p:childTnLst>
                    </p:cTn>
                  </p:par>
                  <p:par>
                    <p:cTn id="76" fill="hold">
                      <p:stCondLst>
                        <p:cond delay="indefinite"/>
                      </p:stCondLst>
                      <p:childTnLst>
                        <p:par>
                          <p:cTn id="77" fill="hold">
                            <p:stCondLst>
                              <p:cond delay="0"/>
                            </p:stCondLst>
                            <p:childTnLst>
                              <p:par>
                                <p:cTn id="78" presetID="2" presetClass="entr" presetSubtype="4" fill="hold" nodeType="clickEffect">
                                  <p:stCondLst>
                                    <p:cond delay="0"/>
                                  </p:stCondLst>
                                  <p:childTnLst>
                                    <p:set>
                                      <p:cBhvr>
                                        <p:cTn id="79" dur="1" fill="hold">
                                          <p:stCondLst>
                                            <p:cond delay="0"/>
                                          </p:stCondLst>
                                        </p:cTn>
                                        <p:tgtEl>
                                          <p:spTgt spid="56326">
                                            <p:txEl>
                                              <p:pRg st="0" end="0"/>
                                            </p:txEl>
                                          </p:spTgt>
                                        </p:tgtEl>
                                        <p:attrNameLst>
                                          <p:attrName>style.visibility</p:attrName>
                                        </p:attrNameLst>
                                      </p:cBhvr>
                                      <p:to>
                                        <p:strVal val="visible"/>
                                      </p:to>
                                    </p:set>
                                    <p:anim calcmode="lin" valueType="num">
                                      <p:cBhvr additive="base">
                                        <p:cTn id="80" dur="500" fill="hold"/>
                                        <p:tgtEl>
                                          <p:spTgt spid="56326">
                                            <p:txEl>
                                              <p:pRg st="0" end="0"/>
                                            </p:txEl>
                                          </p:spTgt>
                                        </p:tgtEl>
                                        <p:attrNameLst>
                                          <p:attrName>ppt_x</p:attrName>
                                        </p:attrNameLst>
                                      </p:cBhvr>
                                      <p:tavLst>
                                        <p:tav tm="0">
                                          <p:val>
                                            <p:strVal val="#ppt_x"/>
                                          </p:val>
                                        </p:tav>
                                        <p:tav tm="100000">
                                          <p:val>
                                            <p:strVal val="#ppt_x"/>
                                          </p:val>
                                        </p:tav>
                                      </p:tavLst>
                                    </p:anim>
                                    <p:anim calcmode="lin" valueType="num">
                                      <p:cBhvr additive="base">
                                        <p:cTn id="81" dur="500" fill="hold"/>
                                        <p:tgtEl>
                                          <p:spTgt spid="56326">
                                            <p:txEl>
                                              <p:pRg st="0" end="0"/>
                                            </p:txEl>
                                          </p:spTgt>
                                        </p:tgtEl>
                                        <p:attrNameLst>
                                          <p:attrName>ppt_y</p:attrName>
                                        </p:attrNameLst>
                                      </p:cBhvr>
                                      <p:tavLst>
                                        <p:tav tm="0">
                                          <p:val>
                                            <p:strVal val="1+#ppt_h/2"/>
                                          </p:val>
                                        </p:tav>
                                        <p:tav tm="100000">
                                          <p:val>
                                            <p:strVal val="#ppt_y"/>
                                          </p:val>
                                        </p:tav>
                                      </p:tavLst>
                                    </p:anim>
                                  </p:childTnLst>
                                </p:cTn>
                              </p:par>
                              <p:par>
                                <p:cTn id="82" presetID="2" presetClass="entr" presetSubtype="4" fill="hold" nodeType="withEffect">
                                  <p:stCondLst>
                                    <p:cond delay="0"/>
                                  </p:stCondLst>
                                  <p:childTnLst>
                                    <p:set>
                                      <p:cBhvr>
                                        <p:cTn id="83" dur="1" fill="hold">
                                          <p:stCondLst>
                                            <p:cond delay="0"/>
                                          </p:stCondLst>
                                        </p:cTn>
                                        <p:tgtEl>
                                          <p:spTgt spid="56326">
                                            <p:txEl>
                                              <p:pRg st="1" end="1"/>
                                            </p:txEl>
                                          </p:spTgt>
                                        </p:tgtEl>
                                        <p:attrNameLst>
                                          <p:attrName>style.visibility</p:attrName>
                                        </p:attrNameLst>
                                      </p:cBhvr>
                                      <p:to>
                                        <p:strVal val="visible"/>
                                      </p:to>
                                    </p:set>
                                    <p:anim calcmode="lin" valueType="num">
                                      <p:cBhvr additive="base">
                                        <p:cTn id="84" dur="500" fill="hold"/>
                                        <p:tgtEl>
                                          <p:spTgt spid="56326">
                                            <p:txEl>
                                              <p:pRg st="1" end="1"/>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5632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p:cNvSpPr>
          <p:nvPr>
            <p:ph type="title"/>
          </p:nvPr>
        </p:nvSpPr>
        <p:spPr>
          <a:xfrm>
            <a:off x="628650" y="1020762"/>
            <a:ext cx="7372350" cy="228601"/>
          </a:xfrm>
        </p:spPr>
        <p:txBody>
          <a:bodyPr/>
          <a:lstStyle/>
          <a:p>
            <a:pPr algn="ctr"/>
            <a:r>
              <a:rPr lang="en-US" dirty="0" smtClean="0"/>
              <a:t>Role Playing Vs. Cardinality</a:t>
            </a:r>
          </a:p>
        </p:txBody>
      </p:sp>
      <p:sp>
        <p:nvSpPr>
          <p:cNvPr id="44034" name="Rectangle 4"/>
          <p:cNvSpPr>
            <a:spLocks noGrp="1"/>
          </p:cNvSpPr>
          <p:nvPr>
            <p:ph type="body" sz="half" idx="4294967295"/>
          </p:nvPr>
        </p:nvSpPr>
        <p:spPr>
          <a:xfrm>
            <a:off x="1200150" y="3230562"/>
            <a:ext cx="3371850" cy="2713038"/>
          </a:xfrm>
          <a:prstGeom prst="rect">
            <a:avLst/>
          </a:prstGeom>
        </p:spPr>
        <p:txBody>
          <a:bodyPr/>
          <a:lstStyle/>
          <a:p>
            <a:pPr>
              <a:lnSpc>
                <a:spcPct val="80000"/>
              </a:lnSpc>
              <a:buFont typeface="Arial" charset="0"/>
              <a:buNone/>
            </a:pPr>
            <a:r>
              <a:rPr lang="en-US" sz="1600" b="1" i="1" u="sng" smtClean="0">
                <a:latin typeface="+mj-lt"/>
              </a:rPr>
              <a:t>Role Playing</a:t>
            </a:r>
          </a:p>
          <a:p>
            <a:pPr>
              <a:lnSpc>
                <a:spcPct val="80000"/>
              </a:lnSpc>
            </a:pPr>
            <a:r>
              <a:rPr lang="en-US" sz="1600" smtClean="0">
                <a:latin typeface="+mj-lt"/>
              </a:rPr>
              <a:t>Don’t trust quantities</a:t>
            </a:r>
          </a:p>
          <a:p>
            <a:pPr>
              <a:lnSpc>
                <a:spcPct val="80000"/>
              </a:lnSpc>
            </a:pPr>
            <a:r>
              <a:rPr lang="en-US" sz="1600" smtClean="0">
                <a:latin typeface="+mj-lt"/>
              </a:rPr>
              <a:t>Unsure about the different “looks” </a:t>
            </a:r>
          </a:p>
          <a:p>
            <a:pPr>
              <a:lnSpc>
                <a:spcPct val="80000"/>
              </a:lnSpc>
            </a:pPr>
            <a:r>
              <a:rPr lang="en-US" sz="1600" smtClean="0">
                <a:latin typeface="+mj-lt"/>
              </a:rPr>
              <a:t>Unsure about quantity that is hidden</a:t>
            </a:r>
          </a:p>
          <a:p>
            <a:pPr>
              <a:lnSpc>
                <a:spcPct val="80000"/>
              </a:lnSpc>
            </a:pPr>
            <a:r>
              <a:rPr lang="en-US" sz="1600" smtClean="0">
                <a:latin typeface="+mj-lt"/>
              </a:rPr>
              <a:t>Focus on “counting right”</a:t>
            </a:r>
          </a:p>
          <a:p>
            <a:pPr>
              <a:lnSpc>
                <a:spcPct val="80000"/>
              </a:lnSpc>
            </a:pPr>
            <a:r>
              <a:rPr lang="en-US" sz="1600" smtClean="0">
                <a:latin typeface="+mj-lt"/>
              </a:rPr>
              <a:t>Unable to determine if a quantity is reasonable</a:t>
            </a:r>
          </a:p>
          <a:p>
            <a:pPr>
              <a:lnSpc>
                <a:spcPct val="80000"/>
              </a:lnSpc>
            </a:pPr>
            <a:endParaRPr lang="en-US" sz="1600" smtClean="0">
              <a:latin typeface="+mj-lt"/>
            </a:endParaRPr>
          </a:p>
        </p:txBody>
      </p:sp>
      <p:sp>
        <p:nvSpPr>
          <p:cNvPr id="44035" name="Rectangle 5"/>
          <p:cNvSpPr>
            <a:spLocks noGrp="1"/>
          </p:cNvSpPr>
          <p:nvPr>
            <p:ph type="body" sz="half" idx="4294967295"/>
          </p:nvPr>
        </p:nvSpPr>
        <p:spPr>
          <a:xfrm>
            <a:off x="4629150" y="3154362"/>
            <a:ext cx="3371850" cy="2408238"/>
          </a:xfrm>
          <a:prstGeom prst="rect">
            <a:avLst/>
          </a:prstGeom>
        </p:spPr>
        <p:txBody>
          <a:bodyPr/>
          <a:lstStyle/>
          <a:p>
            <a:pPr>
              <a:lnSpc>
                <a:spcPct val="80000"/>
              </a:lnSpc>
              <a:buFont typeface="Arial" charset="0"/>
              <a:buNone/>
            </a:pPr>
            <a:r>
              <a:rPr lang="en-US" sz="1600" b="1" i="1" u="sng" smtClean="0">
                <a:latin typeface="+mj-lt"/>
              </a:rPr>
              <a:t>Cardinality</a:t>
            </a:r>
          </a:p>
          <a:p>
            <a:pPr>
              <a:lnSpc>
                <a:spcPct val="80000"/>
              </a:lnSpc>
            </a:pPr>
            <a:r>
              <a:rPr lang="en-US" sz="1600" smtClean="0">
                <a:latin typeface="+mj-lt"/>
              </a:rPr>
              <a:t>Understand the last number counted tells how many there are in a set</a:t>
            </a:r>
          </a:p>
          <a:p>
            <a:pPr>
              <a:lnSpc>
                <a:spcPct val="80000"/>
              </a:lnSpc>
            </a:pPr>
            <a:r>
              <a:rPr lang="en-US" sz="1600" smtClean="0">
                <a:latin typeface="+mj-lt"/>
              </a:rPr>
              <a:t>Can use counting to match and find a set</a:t>
            </a:r>
          </a:p>
          <a:p>
            <a:pPr>
              <a:lnSpc>
                <a:spcPct val="80000"/>
              </a:lnSpc>
            </a:pPr>
            <a:r>
              <a:rPr lang="en-US" sz="1600" smtClean="0">
                <a:latin typeface="+mj-lt"/>
              </a:rPr>
              <a:t>Usually occurs by 4 to 4-1/2</a:t>
            </a:r>
          </a:p>
        </p:txBody>
      </p:sp>
      <p:sp>
        <p:nvSpPr>
          <p:cNvPr id="44036" name="Text Box 6"/>
          <p:cNvSpPr txBox="1">
            <a:spLocks noChangeArrowheads="1"/>
          </p:cNvSpPr>
          <p:nvPr/>
        </p:nvSpPr>
        <p:spPr bwMode="auto">
          <a:xfrm>
            <a:off x="1085850" y="1935163"/>
            <a:ext cx="6915150" cy="366713"/>
          </a:xfrm>
          <a:prstGeom prst="rect">
            <a:avLst/>
          </a:prstGeom>
          <a:noFill/>
          <a:ln w="9525">
            <a:noFill/>
            <a:miter lim="800000"/>
            <a:headEnd/>
            <a:tailEnd/>
          </a:ln>
        </p:spPr>
        <p:txBody>
          <a:bodyPr>
            <a:spAutoFit/>
          </a:bodyPr>
          <a:lstStyle/>
          <a:p>
            <a:pPr>
              <a:spcBef>
                <a:spcPct val="50000"/>
              </a:spcBef>
            </a:pPr>
            <a:endParaRPr lang="en-US">
              <a:latin typeface="+mj-lt"/>
            </a:endParaRPr>
          </a:p>
        </p:txBody>
      </p:sp>
      <p:sp>
        <p:nvSpPr>
          <p:cNvPr id="44037" name="Text Box 7"/>
          <p:cNvSpPr txBox="1">
            <a:spLocks noChangeArrowheads="1"/>
          </p:cNvSpPr>
          <p:nvPr/>
        </p:nvSpPr>
        <p:spPr bwMode="auto">
          <a:xfrm>
            <a:off x="990600" y="1943301"/>
            <a:ext cx="6515100" cy="1200329"/>
          </a:xfrm>
          <a:prstGeom prst="rect">
            <a:avLst/>
          </a:prstGeom>
          <a:noFill/>
          <a:ln w="9525">
            <a:noFill/>
            <a:miter lim="800000"/>
            <a:headEnd/>
            <a:tailEnd/>
          </a:ln>
        </p:spPr>
        <p:txBody>
          <a:bodyPr>
            <a:spAutoFit/>
          </a:bodyPr>
          <a:lstStyle/>
          <a:p>
            <a:pPr algn="ctr">
              <a:spcBef>
                <a:spcPct val="50000"/>
              </a:spcBef>
            </a:pPr>
            <a:r>
              <a:rPr lang="en-US" sz="2400" b="1" dirty="0">
                <a:latin typeface="+mj-lt"/>
              </a:rPr>
              <a:t>Counting is more than reciting a rote sequence and recognizing numerals.  Counting is finding out “how many.”</a:t>
            </a:r>
          </a:p>
        </p:txBody>
      </p:sp>
    </p:spTree>
    <p:extLst>
      <p:ext uri="{BB962C8B-B14F-4D97-AF65-F5344CB8AC3E}">
        <p14:creationId xmlns:p14="http://schemas.microsoft.com/office/powerpoint/2010/main" val="11913454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p:cNvSpPr>
          <p:nvPr>
            <p:ph type="title"/>
          </p:nvPr>
        </p:nvSpPr>
        <p:spPr/>
        <p:txBody>
          <a:bodyPr/>
          <a:lstStyle/>
          <a:p>
            <a:r>
              <a:rPr lang="en-US" smtClean="0"/>
              <a:t>So what, if a student doesn’t have cardinality?</a:t>
            </a:r>
          </a:p>
        </p:txBody>
      </p:sp>
      <p:pic>
        <p:nvPicPr>
          <p:cNvPr id="50178" name="Picture 8" descr="EdTools_VideoClips_Cena">
            <a:hlinkClick r:id="rId2" action="ppaction://hlinkfile"/>
          </p:cNvPr>
          <p:cNvPicPr>
            <a:picLocks noChangeAspect="1" noChangeArrowheads="1"/>
          </p:cNvPicPr>
          <p:nvPr/>
        </p:nvPicPr>
        <p:blipFill>
          <a:blip r:embed="rId3"/>
          <a:srcRect/>
          <a:stretch>
            <a:fillRect/>
          </a:stretch>
        </p:blipFill>
        <p:spPr bwMode="auto">
          <a:xfrm>
            <a:off x="4267200" y="2286000"/>
            <a:ext cx="4000500" cy="3500438"/>
          </a:xfrm>
          <a:prstGeom prst="rect">
            <a:avLst/>
          </a:prstGeom>
          <a:noFill/>
          <a:ln w="9525">
            <a:noFill/>
            <a:miter lim="800000"/>
            <a:headEnd/>
            <a:tailEnd/>
          </a:ln>
        </p:spPr>
      </p:pic>
      <p:sp>
        <p:nvSpPr>
          <p:cNvPr id="50179" name="Text Box 9"/>
          <p:cNvSpPr txBox="1">
            <a:spLocks noChangeArrowheads="1"/>
          </p:cNvSpPr>
          <p:nvPr/>
        </p:nvSpPr>
        <p:spPr bwMode="auto">
          <a:xfrm>
            <a:off x="742950" y="1676400"/>
            <a:ext cx="3143250" cy="3693319"/>
          </a:xfrm>
          <a:prstGeom prst="rect">
            <a:avLst/>
          </a:prstGeom>
          <a:noFill/>
          <a:ln w="9525">
            <a:noFill/>
            <a:miter lim="800000"/>
            <a:headEnd/>
            <a:tailEnd/>
          </a:ln>
        </p:spPr>
        <p:txBody>
          <a:bodyPr>
            <a:spAutoFit/>
          </a:bodyPr>
          <a:lstStyle/>
          <a:p>
            <a:pPr>
              <a:spcBef>
                <a:spcPct val="50000"/>
              </a:spcBef>
            </a:pPr>
            <a:r>
              <a:rPr lang="en-US"/>
              <a:t>What skills did Cena have?</a:t>
            </a:r>
          </a:p>
          <a:p>
            <a:pPr>
              <a:spcBef>
                <a:spcPct val="50000"/>
              </a:spcBef>
            </a:pPr>
            <a:endParaRPr lang="en-US"/>
          </a:p>
          <a:p>
            <a:pPr>
              <a:spcBef>
                <a:spcPct val="50000"/>
              </a:spcBef>
            </a:pPr>
            <a:r>
              <a:rPr lang="en-US"/>
              <a:t>What skills did Cena Lack?</a:t>
            </a:r>
          </a:p>
          <a:p>
            <a:pPr>
              <a:spcBef>
                <a:spcPct val="50000"/>
              </a:spcBef>
            </a:pPr>
            <a:endParaRPr lang="en-US"/>
          </a:p>
          <a:p>
            <a:pPr>
              <a:spcBef>
                <a:spcPct val="50000"/>
              </a:spcBef>
            </a:pPr>
            <a:r>
              <a:rPr lang="en-US"/>
              <a:t>Cena is probably in what grade?</a:t>
            </a:r>
          </a:p>
          <a:p>
            <a:pPr>
              <a:spcBef>
                <a:spcPct val="50000"/>
              </a:spcBef>
            </a:pPr>
            <a:endParaRPr lang="en-US"/>
          </a:p>
          <a:p>
            <a:pPr>
              <a:spcBef>
                <a:spcPct val="50000"/>
              </a:spcBef>
            </a:pPr>
            <a:r>
              <a:rPr lang="en-US"/>
              <a:t>In what grade should we have intervened to remedy this type of misunderstanding?</a:t>
            </a:r>
          </a:p>
        </p:txBody>
      </p:sp>
    </p:spTree>
    <p:extLst>
      <p:ext uri="{BB962C8B-B14F-4D97-AF65-F5344CB8AC3E}">
        <p14:creationId xmlns:p14="http://schemas.microsoft.com/office/powerpoint/2010/main" val="21893049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US" b="1" smtClean="0"/>
              <a:t>What is Number Sense?</a:t>
            </a:r>
          </a:p>
        </p:txBody>
      </p:sp>
      <p:sp>
        <p:nvSpPr>
          <p:cNvPr id="49155" name="Content Placeholder 2"/>
          <p:cNvSpPr>
            <a:spLocks noGrp="1"/>
          </p:cNvSpPr>
          <p:nvPr>
            <p:ph idx="1"/>
          </p:nvPr>
        </p:nvSpPr>
        <p:spPr>
          <a:xfrm>
            <a:off x="838200" y="1752600"/>
            <a:ext cx="7467600" cy="4237038"/>
          </a:xfrm>
        </p:spPr>
        <p:txBody>
          <a:bodyPr/>
          <a:lstStyle/>
          <a:p>
            <a:pPr eaLnBrk="1" hangingPunct="1">
              <a:buFont typeface="Wingdings" pitchFamily="2" charset="2"/>
              <a:buNone/>
            </a:pPr>
            <a:r>
              <a:rPr lang="en-US" dirty="0" smtClean="0"/>
              <a:t> “ …good intuition about numbers and their relationships.  It </a:t>
            </a:r>
            <a:r>
              <a:rPr lang="en-US" b="1" dirty="0" smtClean="0">
                <a:solidFill>
                  <a:srgbClr val="C00000"/>
                </a:solidFill>
              </a:rPr>
              <a:t>develops gradually </a:t>
            </a:r>
            <a:r>
              <a:rPr lang="en-US" dirty="0" smtClean="0"/>
              <a:t>as a result of </a:t>
            </a:r>
            <a:r>
              <a:rPr lang="en-US" b="1" dirty="0" smtClean="0">
                <a:solidFill>
                  <a:srgbClr val="C00000"/>
                </a:solidFill>
              </a:rPr>
              <a:t>exploring numbers</a:t>
            </a:r>
            <a:r>
              <a:rPr lang="en-US" dirty="0" smtClean="0">
                <a:solidFill>
                  <a:srgbClr val="C00000"/>
                </a:solidFill>
              </a:rPr>
              <a:t>, </a:t>
            </a:r>
            <a:r>
              <a:rPr lang="en-US" dirty="0" smtClean="0"/>
              <a:t>visualizing them in a variety of contexts, and relating</a:t>
            </a:r>
            <a:r>
              <a:rPr lang="en-US" b="1" dirty="0" smtClean="0"/>
              <a:t> </a:t>
            </a:r>
            <a:r>
              <a:rPr lang="en-US" dirty="0" smtClean="0"/>
              <a:t>them in ways that are </a:t>
            </a:r>
            <a:r>
              <a:rPr lang="en-US" b="1" dirty="0" smtClean="0">
                <a:solidFill>
                  <a:srgbClr val="C00000"/>
                </a:solidFill>
              </a:rPr>
              <a:t>not limited by traditional algorithms</a:t>
            </a:r>
            <a:r>
              <a:rPr lang="en-US" dirty="0" smtClean="0">
                <a:solidFill>
                  <a:srgbClr val="C00000"/>
                </a:solidFill>
              </a:rPr>
              <a:t>.</a:t>
            </a:r>
            <a:r>
              <a:rPr lang="en-US" dirty="0" smtClean="0"/>
              <a:t>” </a:t>
            </a:r>
            <a:r>
              <a:rPr lang="en-US" sz="2000" dirty="0" smtClean="0"/>
              <a:t>(</a:t>
            </a:r>
            <a:r>
              <a:rPr lang="en-US" sz="2000" dirty="0" err="1" smtClean="0"/>
              <a:t>Howden</a:t>
            </a:r>
            <a:r>
              <a:rPr lang="en-US" sz="2000" dirty="0" smtClean="0"/>
              <a:t>)</a:t>
            </a:r>
          </a:p>
          <a:p>
            <a:pPr eaLnBrk="1" hangingPunct="1">
              <a:buFont typeface="Wingdings" pitchFamily="2" charset="2"/>
              <a:buNone/>
            </a:pPr>
            <a:endParaRPr lang="en-US" sz="2000"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a:p>
            <a:pPr eaLnBrk="1" hangingPunct="1">
              <a:buFont typeface="Wingdings" pitchFamily="2" charset="2"/>
              <a:buNone/>
            </a:pPr>
            <a:endParaRPr lang="en-US" dirty="0" smtClean="0"/>
          </a:p>
        </p:txBody>
      </p:sp>
      <p:pic>
        <p:nvPicPr>
          <p:cNvPr id="49156" name="Picture 2">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3844925"/>
            <a:ext cx="4013200" cy="2230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7112310"/>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pPr eaLnBrk="1" hangingPunct="1"/>
            <a:r>
              <a:rPr lang="en-US" smtClean="0"/>
              <a:t>Fluency Has 3 Components</a:t>
            </a:r>
          </a:p>
        </p:txBody>
      </p:sp>
      <p:sp>
        <p:nvSpPr>
          <p:cNvPr id="38915" name="Content Placeholder 2"/>
          <p:cNvSpPr>
            <a:spLocks noGrp="1"/>
          </p:cNvSpPr>
          <p:nvPr>
            <p:ph sz="quarter" idx="13"/>
          </p:nvPr>
        </p:nvSpPr>
        <p:spPr>
          <a:xfrm>
            <a:off x="609600" y="1981200"/>
            <a:ext cx="3959225" cy="3949700"/>
          </a:xfrm>
        </p:spPr>
        <p:txBody>
          <a:bodyPr rtlCol="0">
            <a:normAutofit fontScale="92500"/>
          </a:bodyPr>
          <a:lstStyle/>
          <a:p>
            <a:pPr marL="0" indent="0" eaLnBrk="1" fontAlgn="auto" hangingPunct="1">
              <a:spcAft>
                <a:spcPts val="0"/>
              </a:spcAft>
              <a:buFont typeface="Rage Italic" pitchFamily="66" charset="0"/>
              <a:buNone/>
              <a:defRPr/>
            </a:pPr>
            <a:r>
              <a:rPr lang="en-US" sz="3500" b="1" dirty="0" smtClean="0">
                <a:solidFill>
                  <a:srgbClr val="0070C0"/>
                </a:solidFill>
              </a:rPr>
              <a:t>Fluency- </a:t>
            </a:r>
          </a:p>
          <a:p>
            <a:pPr marL="843534" lvl="1" indent="-514350" eaLnBrk="1" fontAlgn="auto" hangingPunct="1">
              <a:spcAft>
                <a:spcPts val="0"/>
              </a:spcAft>
              <a:buFont typeface="+mj-lt"/>
              <a:buAutoNum type="arabicPeriod"/>
              <a:defRPr/>
            </a:pPr>
            <a:r>
              <a:rPr lang="en-US" sz="2600" b="1" dirty="0" smtClean="0">
                <a:solidFill>
                  <a:srgbClr val="C00000"/>
                </a:solidFill>
              </a:rPr>
              <a:t>Efficiency</a:t>
            </a:r>
            <a:r>
              <a:rPr lang="en-US" sz="2600" dirty="0" smtClean="0">
                <a:solidFill>
                  <a:srgbClr val="C00000"/>
                </a:solidFill>
              </a:rPr>
              <a:t>-</a:t>
            </a:r>
            <a:r>
              <a:rPr lang="en-US" sz="2600" dirty="0" smtClean="0">
                <a:solidFill>
                  <a:schemeClr val="tx1">
                    <a:lumMod val="75000"/>
                    <a:lumOff val="25000"/>
                  </a:schemeClr>
                </a:solidFill>
              </a:rPr>
              <a:t> ability to work fairly quickly</a:t>
            </a:r>
          </a:p>
          <a:p>
            <a:pPr marL="843534" lvl="1" indent="-514350" eaLnBrk="1" fontAlgn="auto" hangingPunct="1">
              <a:spcAft>
                <a:spcPts val="0"/>
              </a:spcAft>
              <a:buFont typeface="+mj-lt"/>
              <a:buAutoNum type="arabicPeriod"/>
              <a:defRPr/>
            </a:pPr>
            <a:r>
              <a:rPr lang="en-US" sz="2600" b="1" dirty="0" smtClean="0">
                <a:solidFill>
                  <a:srgbClr val="C00000"/>
                </a:solidFill>
              </a:rPr>
              <a:t>Accuracy</a:t>
            </a:r>
            <a:r>
              <a:rPr lang="en-US" sz="2600" dirty="0" smtClean="0">
                <a:solidFill>
                  <a:srgbClr val="C00000"/>
                </a:solidFill>
              </a:rPr>
              <a:t>-</a:t>
            </a:r>
            <a:r>
              <a:rPr lang="en-US" sz="2600" dirty="0" smtClean="0">
                <a:solidFill>
                  <a:schemeClr val="tx1">
                    <a:lumMod val="75000"/>
                    <a:lumOff val="25000"/>
                  </a:schemeClr>
                </a:solidFill>
              </a:rPr>
              <a:t>ability to get the correct answer</a:t>
            </a:r>
          </a:p>
          <a:p>
            <a:pPr marL="843534" lvl="1" indent="-514350" eaLnBrk="1" fontAlgn="auto" hangingPunct="1">
              <a:spcAft>
                <a:spcPts val="0"/>
              </a:spcAft>
              <a:buFont typeface="+mj-lt"/>
              <a:buAutoNum type="arabicPeriod"/>
              <a:defRPr/>
            </a:pPr>
            <a:r>
              <a:rPr lang="en-US" sz="2600" b="1" dirty="0" smtClean="0">
                <a:solidFill>
                  <a:srgbClr val="C00000"/>
                </a:solidFill>
              </a:rPr>
              <a:t>Flexibility</a:t>
            </a:r>
            <a:r>
              <a:rPr lang="en-US" sz="2600" dirty="0" smtClean="0">
                <a:solidFill>
                  <a:schemeClr val="tx1">
                    <a:lumMod val="75000"/>
                    <a:lumOff val="25000"/>
                  </a:schemeClr>
                </a:solidFill>
              </a:rPr>
              <a:t>- multiple solution strategies determined by the problem</a:t>
            </a:r>
          </a:p>
          <a:p>
            <a:pPr eaLnBrk="1" fontAlgn="auto" hangingPunct="1">
              <a:spcAft>
                <a:spcPts val="0"/>
              </a:spcAft>
              <a:defRPr/>
            </a:pPr>
            <a:endParaRPr lang="en-US" dirty="0" smtClean="0">
              <a:solidFill>
                <a:schemeClr val="tx1">
                  <a:lumMod val="75000"/>
                  <a:lumOff val="25000"/>
                </a:schemeClr>
              </a:solidFill>
            </a:endParaRPr>
          </a:p>
        </p:txBody>
      </p:sp>
      <p:sp>
        <p:nvSpPr>
          <p:cNvPr id="2" name="Content Placeholder 1"/>
          <p:cNvSpPr>
            <a:spLocks noGrp="1"/>
          </p:cNvSpPr>
          <p:nvPr>
            <p:ph sz="quarter" idx="14"/>
          </p:nvPr>
        </p:nvSpPr>
        <p:spPr>
          <a:xfrm>
            <a:off x="4645025" y="2038350"/>
            <a:ext cx="3657600" cy="3951288"/>
          </a:xfrm>
        </p:spPr>
        <p:txBody>
          <a:bodyPr rtlCol="0">
            <a:normAutofit/>
          </a:bodyPr>
          <a:lstStyle/>
          <a:p>
            <a:pPr marL="0" indent="0" eaLnBrk="1" fontAlgn="auto" hangingPunct="1">
              <a:spcAft>
                <a:spcPts val="0"/>
              </a:spcAft>
              <a:buFont typeface="Rage Italic" pitchFamily="66" charset="0"/>
              <a:buNone/>
              <a:defRPr/>
            </a:pPr>
            <a:r>
              <a:rPr lang="en-US" b="1" dirty="0">
                <a:solidFill>
                  <a:schemeClr val="tx1">
                    <a:lumMod val="75000"/>
                    <a:lumOff val="25000"/>
                  </a:schemeClr>
                </a:solidFill>
              </a:rPr>
              <a:t>Fluency is the by-product of flexibility.  </a:t>
            </a:r>
            <a:endParaRPr lang="en-US" b="1" dirty="0" smtClean="0">
              <a:solidFill>
                <a:schemeClr val="tx1">
                  <a:lumMod val="75000"/>
                  <a:lumOff val="25000"/>
                </a:schemeClr>
              </a:solidFill>
            </a:endParaRPr>
          </a:p>
          <a:p>
            <a:pPr marL="0" indent="0" eaLnBrk="1" fontAlgn="auto" hangingPunct="1">
              <a:spcAft>
                <a:spcPts val="0"/>
              </a:spcAft>
              <a:buFont typeface="Rage Italic" pitchFamily="66" charset="0"/>
              <a:buNone/>
              <a:defRPr/>
            </a:pPr>
            <a:r>
              <a:rPr lang="en-US" dirty="0" smtClean="0">
                <a:solidFill>
                  <a:srgbClr val="C00000"/>
                </a:solidFill>
              </a:rPr>
              <a:t>Assessing </a:t>
            </a:r>
            <a:r>
              <a:rPr lang="en-US" dirty="0">
                <a:solidFill>
                  <a:srgbClr val="C00000"/>
                </a:solidFill>
              </a:rPr>
              <a:t>fluency </a:t>
            </a:r>
            <a:r>
              <a:rPr lang="en-US" dirty="0">
                <a:solidFill>
                  <a:schemeClr val="tx1">
                    <a:lumMod val="75000"/>
                    <a:lumOff val="25000"/>
                  </a:schemeClr>
                </a:solidFill>
              </a:rPr>
              <a:t>by </a:t>
            </a:r>
            <a:r>
              <a:rPr lang="en-US" i="1" dirty="0">
                <a:solidFill>
                  <a:srgbClr val="C00000"/>
                </a:solidFill>
              </a:rPr>
              <a:t>occasionally</a:t>
            </a:r>
            <a:r>
              <a:rPr lang="en-US" dirty="0">
                <a:solidFill>
                  <a:srgbClr val="C00000"/>
                </a:solidFill>
              </a:rPr>
              <a:t> </a:t>
            </a:r>
            <a:r>
              <a:rPr lang="en-US" dirty="0">
                <a:solidFill>
                  <a:schemeClr val="tx1">
                    <a:lumMod val="75000"/>
                    <a:lumOff val="25000"/>
                  </a:schemeClr>
                </a:solidFill>
              </a:rPr>
              <a:t>using </a:t>
            </a:r>
            <a:r>
              <a:rPr lang="en-US" dirty="0">
                <a:solidFill>
                  <a:srgbClr val="C00000"/>
                </a:solidFill>
              </a:rPr>
              <a:t>timed tests is acceptable</a:t>
            </a:r>
            <a:r>
              <a:rPr lang="en-US" dirty="0">
                <a:solidFill>
                  <a:schemeClr val="tx1">
                    <a:lumMod val="75000"/>
                    <a:lumOff val="25000"/>
                  </a:schemeClr>
                </a:solidFill>
              </a:rPr>
              <a:t>. </a:t>
            </a:r>
            <a:endParaRPr lang="en-US" dirty="0" smtClean="0">
              <a:solidFill>
                <a:schemeClr val="tx1">
                  <a:lumMod val="75000"/>
                  <a:lumOff val="25000"/>
                </a:schemeClr>
              </a:solidFill>
            </a:endParaRPr>
          </a:p>
          <a:p>
            <a:pPr marL="0" indent="0" eaLnBrk="1" fontAlgn="auto" hangingPunct="1">
              <a:spcAft>
                <a:spcPts val="0"/>
              </a:spcAft>
              <a:buFont typeface="Rage Italic" pitchFamily="66" charset="0"/>
              <a:buNone/>
              <a:defRPr/>
            </a:pPr>
            <a:r>
              <a:rPr lang="en-US" dirty="0" smtClean="0">
                <a:solidFill>
                  <a:schemeClr val="tx1">
                    <a:lumMod val="75000"/>
                    <a:lumOff val="25000"/>
                  </a:schemeClr>
                </a:solidFill>
              </a:rPr>
              <a:t> </a:t>
            </a:r>
            <a:endParaRPr lang="en-US" sz="1600" dirty="0" smtClean="0">
              <a:solidFill>
                <a:schemeClr val="tx1">
                  <a:lumMod val="75000"/>
                  <a:lumOff val="25000"/>
                </a:schemeClr>
              </a:solidFill>
            </a:endParaRPr>
          </a:p>
          <a:p>
            <a:pPr marL="0" indent="0" eaLnBrk="1" fontAlgn="auto" hangingPunct="1">
              <a:spcAft>
                <a:spcPts val="0"/>
              </a:spcAft>
              <a:buFont typeface="Rage Italic" pitchFamily="66" charset="0"/>
              <a:buNone/>
              <a:defRPr/>
            </a:pPr>
            <a:r>
              <a:rPr lang="en-US" dirty="0" smtClean="0">
                <a:solidFill>
                  <a:schemeClr val="tx1">
                    <a:lumMod val="75000"/>
                    <a:lumOff val="25000"/>
                  </a:schemeClr>
                </a:solidFill>
              </a:rPr>
              <a:t>Using </a:t>
            </a:r>
            <a:r>
              <a:rPr lang="en-US" dirty="0">
                <a:solidFill>
                  <a:srgbClr val="C00000"/>
                </a:solidFill>
              </a:rPr>
              <a:t>timed tests as an instructional tool</a:t>
            </a:r>
            <a:r>
              <a:rPr lang="en-US" dirty="0">
                <a:solidFill>
                  <a:schemeClr val="tx1">
                    <a:lumMod val="75000"/>
                    <a:lumOff val="25000"/>
                  </a:schemeClr>
                </a:solidFill>
              </a:rPr>
              <a:t> to build fluency is </a:t>
            </a:r>
            <a:r>
              <a:rPr lang="en-US" dirty="0" smtClean="0">
                <a:solidFill>
                  <a:srgbClr val="C00000"/>
                </a:solidFill>
              </a:rPr>
              <a:t>ineffective</a:t>
            </a:r>
            <a:r>
              <a:rPr lang="en-US" dirty="0" smtClean="0">
                <a:solidFill>
                  <a:schemeClr val="tx1">
                    <a:lumMod val="75000"/>
                    <a:lumOff val="25000"/>
                  </a:schemeClr>
                </a:solidFill>
              </a:rPr>
              <a:t>.</a:t>
            </a:r>
            <a:endParaRPr lang="en-US" dirty="0">
              <a:solidFill>
                <a:schemeClr val="tx1">
                  <a:lumMod val="75000"/>
                  <a:lumOff val="25000"/>
                </a:schemeClr>
              </a:solidFill>
            </a:endParaRPr>
          </a:p>
          <a:p>
            <a:pPr eaLnBrk="1" fontAlgn="auto" hangingPunct="1">
              <a:spcAft>
                <a:spcPts val="0"/>
              </a:spcAft>
              <a:defRPr/>
            </a:pPr>
            <a:endParaRPr lang="en-US" dirty="0">
              <a:solidFill>
                <a:schemeClr val="tx1">
                  <a:lumMod val="75000"/>
                  <a:lumOff val="25000"/>
                </a:schemeClr>
              </a:solidFill>
            </a:endParaRPr>
          </a:p>
        </p:txBody>
      </p:sp>
    </p:spTree>
    <p:extLst>
      <p:ext uri="{BB962C8B-B14F-4D97-AF65-F5344CB8AC3E}">
        <p14:creationId xmlns:p14="http://schemas.microsoft.com/office/powerpoint/2010/main" val="11898962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8915">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891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8915">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idx="4294967295"/>
          </p:nvPr>
        </p:nvSpPr>
        <p:spPr>
          <a:xfrm>
            <a:off x="550863" y="436563"/>
            <a:ext cx="8042275" cy="858837"/>
          </a:xfrm>
        </p:spPr>
        <p:txBody>
          <a:bodyPr/>
          <a:lstStyle/>
          <a:p>
            <a:r>
              <a:rPr lang="en-US" b="1" smtClean="0"/>
              <a:t>Today’s Agenda</a:t>
            </a:r>
          </a:p>
        </p:txBody>
      </p:sp>
      <p:sp>
        <p:nvSpPr>
          <p:cNvPr id="8195" name="Rectangle 3"/>
          <p:cNvSpPr>
            <a:spLocks noGrp="1" noChangeArrowheads="1"/>
          </p:cNvSpPr>
          <p:nvPr>
            <p:ph type="body" idx="4294967295"/>
          </p:nvPr>
        </p:nvSpPr>
        <p:spPr>
          <a:xfrm>
            <a:off x="685800" y="1524000"/>
            <a:ext cx="8153400" cy="4724400"/>
          </a:xfrm>
        </p:spPr>
        <p:txBody>
          <a:bodyPr/>
          <a:lstStyle/>
          <a:p>
            <a:pPr>
              <a:lnSpc>
                <a:spcPct val="90000"/>
              </a:lnSpc>
            </a:pPr>
            <a:r>
              <a:rPr lang="en-US" b="1" dirty="0" smtClean="0">
                <a:solidFill>
                  <a:schemeClr val="tx1"/>
                </a:solidFill>
              </a:rPr>
              <a:t>Become familiar with why math is so important in the foundational years (K-2)</a:t>
            </a:r>
          </a:p>
          <a:p>
            <a:pPr marL="0" indent="0">
              <a:lnSpc>
                <a:spcPct val="90000"/>
              </a:lnSpc>
              <a:buNone/>
            </a:pPr>
            <a:endParaRPr lang="en-US" b="1" dirty="0" smtClean="0">
              <a:solidFill>
                <a:schemeClr val="tx1"/>
              </a:solidFill>
            </a:endParaRPr>
          </a:p>
          <a:p>
            <a:pPr>
              <a:lnSpc>
                <a:spcPct val="90000"/>
              </a:lnSpc>
            </a:pPr>
            <a:r>
              <a:rPr lang="en-US" b="1" dirty="0" smtClean="0">
                <a:solidFill>
                  <a:schemeClr val="tx1"/>
                </a:solidFill>
              </a:rPr>
              <a:t>Understand cardinality </a:t>
            </a:r>
          </a:p>
          <a:p>
            <a:pPr marL="0" indent="0">
              <a:lnSpc>
                <a:spcPct val="90000"/>
              </a:lnSpc>
              <a:buNone/>
            </a:pPr>
            <a:endParaRPr lang="en-US" b="1" dirty="0" smtClean="0">
              <a:solidFill>
                <a:schemeClr val="tx1"/>
              </a:solidFill>
            </a:endParaRPr>
          </a:p>
          <a:p>
            <a:pPr>
              <a:lnSpc>
                <a:spcPct val="90000"/>
              </a:lnSpc>
            </a:pPr>
            <a:r>
              <a:rPr lang="en-US" b="1" dirty="0" smtClean="0">
                <a:solidFill>
                  <a:schemeClr val="tx1"/>
                </a:solidFill>
              </a:rPr>
              <a:t>Introduce strategies that develop cardinality</a:t>
            </a:r>
          </a:p>
          <a:p>
            <a:pPr marL="0" indent="0">
              <a:lnSpc>
                <a:spcPct val="90000"/>
              </a:lnSpc>
              <a:buNone/>
            </a:pPr>
            <a:endParaRPr lang="en-US" b="1" dirty="0" smtClean="0">
              <a:solidFill>
                <a:schemeClr val="tx1"/>
              </a:solidFill>
            </a:endParaRPr>
          </a:p>
          <a:p>
            <a:pPr>
              <a:lnSpc>
                <a:spcPct val="90000"/>
              </a:lnSpc>
            </a:pPr>
            <a:r>
              <a:rPr lang="en-US" b="1" dirty="0" smtClean="0">
                <a:solidFill>
                  <a:schemeClr val="tx1"/>
                </a:solidFill>
              </a:rPr>
              <a:t>Learn more about the Next Generation Science Standards (and how to read them)</a:t>
            </a:r>
          </a:p>
          <a:p>
            <a:pPr marL="0" indent="0">
              <a:lnSpc>
                <a:spcPct val="90000"/>
              </a:lnSpc>
              <a:buNone/>
            </a:pPr>
            <a:endParaRPr lang="en-US" b="1" dirty="0" smtClean="0">
              <a:solidFill>
                <a:schemeClr val="tx1"/>
              </a:solidFill>
            </a:endParaRPr>
          </a:p>
          <a:p>
            <a:pPr>
              <a:lnSpc>
                <a:spcPct val="90000"/>
              </a:lnSpc>
            </a:pPr>
            <a:r>
              <a:rPr lang="en-US" b="1" dirty="0" smtClean="0">
                <a:solidFill>
                  <a:schemeClr val="tx1"/>
                </a:solidFill>
              </a:rPr>
              <a:t>Become familiar with how the Science and Math standards overlap</a:t>
            </a:r>
          </a:p>
        </p:txBody>
      </p:sp>
    </p:spTree>
    <p:extLst>
      <p:ext uri="{BB962C8B-B14F-4D97-AF65-F5344CB8AC3E}">
        <p14:creationId xmlns:p14="http://schemas.microsoft.com/office/powerpoint/2010/main" val="254898427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pPr eaLnBrk="1" hangingPunct="1"/>
            <a:r>
              <a:rPr lang="en-US" sz="2800" smtClean="0"/>
              <a:t>Children’s progression to make sense of the formal symbolism we use in mathematics. </a:t>
            </a:r>
            <a:r>
              <a:rPr lang="en-US" sz="1400" smtClean="0"/>
              <a:t>(Bruner)</a:t>
            </a:r>
          </a:p>
        </p:txBody>
      </p:sp>
      <p:sp>
        <p:nvSpPr>
          <p:cNvPr id="35843" name="Content Placeholder 2"/>
          <p:cNvSpPr>
            <a:spLocks noGrp="1"/>
          </p:cNvSpPr>
          <p:nvPr>
            <p:ph sz="quarter" idx="13"/>
          </p:nvPr>
        </p:nvSpPr>
        <p:spPr>
          <a:xfrm>
            <a:off x="841375" y="2038350"/>
            <a:ext cx="4264025" cy="4119563"/>
          </a:xfrm>
        </p:spPr>
        <p:txBody>
          <a:bodyPr rtlCol="0">
            <a:normAutofit/>
          </a:bodyPr>
          <a:lstStyle/>
          <a:p>
            <a:pPr eaLnBrk="1" fontAlgn="auto" hangingPunct="1">
              <a:spcAft>
                <a:spcPts val="0"/>
              </a:spcAft>
              <a:defRPr/>
            </a:pPr>
            <a:r>
              <a:rPr lang="en-US" b="1" dirty="0" smtClean="0">
                <a:solidFill>
                  <a:srgbClr val="0070C0"/>
                </a:solidFill>
              </a:rPr>
              <a:t>Enactive-</a:t>
            </a:r>
            <a:r>
              <a:rPr lang="en-US" dirty="0" smtClean="0">
                <a:solidFill>
                  <a:schemeClr val="tx1">
                    <a:lumMod val="75000"/>
                    <a:lumOff val="25000"/>
                  </a:schemeClr>
                </a:solidFill>
              </a:rPr>
              <a:t>using tangible items to model the problem</a:t>
            </a:r>
            <a:r>
              <a:rPr lang="en-US" dirty="0">
                <a:solidFill>
                  <a:schemeClr val="tx1">
                    <a:lumMod val="75000"/>
                    <a:lumOff val="25000"/>
                  </a:schemeClr>
                </a:solidFill>
              </a:rPr>
              <a:t> </a:t>
            </a:r>
            <a:r>
              <a:rPr lang="en-US" dirty="0" smtClean="0">
                <a:solidFill>
                  <a:schemeClr val="tx1">
                    <a:lumMod val="75000"/>
                    <a:lumOff val="25000"/>
                  </a:schemeClr>
                </a:solidFill>
              </a:rPr>
              <a:t>(</a:t>
            </a:r>
            <a:r>
              <a:rPr lang="en-US" i="1" dirty="0" smtClean="0">
                <a:solidFill>
                  <a:schemeClr val="tx1">
                    <a:lumMod val="75000"/>
                    <a:lumOff val="25000"/>
                  </a:schemeClr>
                </a:solidFill>
              </a:rPr>
              <a:t>the </a:t>
            </a:r>
            <a:r>
              <a:rPr lang="en-US" i="1" dirty="0" err="1" smtClean="0">
                <a:solidFill>
                  <a:schemeClr val="tx1">
                    <a:lumMod val="75000"/>
                    <a:lumOff val="25000"/>
                  </a:schemeClr>
                </a:solidFill>
              </a:rPr>
              <a:t>Rekenrek</a:t>
            </a:r>
            <a:r>
              <a:rPr lang="en-US" i="1" dirty="0" smtClean="0">
                <a:solidFill>
                  <a:schemeClr val="tx1">
                    <a:lumMod val="75000"/>
                    <a:lumOff val="25000"/>
                  </a:schemeClr>
                </a:solidFill>
              </a:rPr>
              <a:t>, cubes, acting it out, </a:t>
            </a:r>
            <a:r>
              <a:rPr lang="en-US" i="1" dirty="0" err="1" smtClean="0">
                <a:solidFill>
                  <a:schemeClr val="tx1">
                    <a:lumMod val="75000"/>
                    <a:lumOff val="25000"/>
                  </a:schemeClr>
                </a:solidFill>
              </a:rPr>
              <a:t>etc</a:t>
            </a:r>
            <a:r>
              <a:rPr lang="en-US" i="1" dirty="0" smtClean="0">
                <a:solidFill>
                  <a:schemeClr val="tx1">
                    <a:lumMod val="75000"/>
                    <a:lumOff val="25000"/>
                  </a:schemeClr>
                </a:solidFill>
              </a:rPr>
              <a:t>)</a:t>
            </a:r>
          </a:p>
          <a:p>
            <a:pPr eaLnBrk="1" fontAlgn="auto" hangingPunct="1">
              <a:spcAft>
                <a:spcPts val="0"/>
              </a:spcAft>
              <a:defRPr/>
            </a:pPr>
            <a:r>
              <a:rPr lang="en-US" b="1" dirty="0" smtClean="0">
                <a:solidFill>
                  <a:srgbClr val="0070C0"/>
                </a:solidFill>
              </a:rPr>
              <a:t>Iconic-</a:t>
            </a:r>
            <a:r>
              <a:rPr lang="en-US" dirty="0" smtClean="0">
                <a:solidFill>
                  <a:schemeClr val="tx1">
                    <a:lumMod val="75000"/>
                    <a:lumOff val="25000"/>
                  </a:schemeClr>
                </a:solidFill>
              </a:rPr>
              <a:t>representing what they did in the enactive phase with an icon (tally marks, circles, etc. on paper)</a:t>
            </a:r>
          </a:p>
          <a:p>
            <a:pPr eaLnBrk="1" fontAlgn="auto" hangingPunct="1">
              <a:spcAft>
                <a:spcPts val="0"/>
              </a:spcAft>
              <a:defRPr/>
            </a:pPr>
            <a:r>
              <a:rPr lang="en-US" b="1" dirty="0" smtClean="0">
                <a:solidFill>
                  <a:srgbClr val="0070C0"/>
                </a:solidFill>
              </a:rPr>
              <a:t>Symbolic-</a:t>
            </a:r>
            <a:r>
              <a:rPr lang="en-US" dirty="0" smtClean="0">
                <a:solidFill>
                  <a:schemeClr val="tx1">
                    <a:lumMod val="75000"/>
                    <a:lumOff val="25000"/>
                  </a:schemeClr>
                </a:solidFill>
              </a:rPr>
              <a:t>writing the formal signs and symbols</a:t>
            </a:r>
          </a:p>
        </p:txBody>
      </p:sp>
      <p:pic>
        <p:nvPicPr>
          <p:cNvPr id="73732" name="Picture 3"/>
          <p:cNvPicPr>
            <a:picLocks noChangeAspect="1" noChangeArrowheads="1"/>
          </p:cNvPicPr>
          <p:nvPr/>
        </p:nvPicPr>
        <p:blipFill>
          <a:blip r:embed="rId2">
            <a:extLst>
              <a:ext uri="{28A0092B-C50C-407E-A947-70E740481C1C}">
                <a14:useLocalDpi xmlns:a14="http://schemas.microsoft.com/office/drawing/2010/main" val="0"/>
              </a:ext>
            </a:extLst>
          </a:blip>
          <a:srcRect l="5843" r="3896"/>
          <a:stretch>
            <a:fillRect/>
          </a:stretch>
        </p:blipFill>
        <p:spPr bwMode="auto">
          <a:xfrm>
            <a:off x="5237163" y="2006600"/>
            <a:ext cx="3222625" cy="4151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28007622"/>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4"/>
          <p:cNvSpPr>
            <a:spLocks noGrp="1"/>
          </p:cNvSpPr>
          <p:nvPr>
            <p:ph type="title"/>
          </p:nvPr>
        </p:nvSpPr>
        <p:spPr>
          <a:xfrm>
            <a:off x="550863" y="4670425"/>
            <a:ext cx="8042275" cy="719138"/>
          </a:xfrm>
        </p:spPr>
        <p:txBody>
          <a:bodyPr/>
          <a:lstStyle/>
          <a:p>
            <a:r>
              <a:rPr lang="en-US" sz="4400" b="1" smtClean="0">
                <a:solidFill>
                  <a:schemeClr val="tx1"/>
                </a:solidFill>
              </a:rPr>
              <a:t>Best Practices</a:t>
            </a:r>
          </a:p>
        </p:txBody>
      </p:sp>
      <p:pic>
        <p:nvPicPr>
          <p:cNvPr id="8" name="Picture Placeholder 7"/>
          <p:cNvPicPr>
            <a:picLocks noGrp="1" noChangeAspect="1"/>
          </p:cNvPicPr>
          <p:nvPr>
            <p:ph type="pic" idx="1"/>
          </p:nvPr>
        </p:nvPicPr>
        <p:blipFill>
          <a:blip r:embed="rId2">
            <a:extLst>
              <a:ext uri="{28A0092B-C50C-407E-A947-70E740481C1C}">
                <a14:useLocalDpi xmlns:a14="http://schemas.microsoft.com/office/drawing/2010/main" val="0"/>
              </a:ext>
            </a:extLst>
          </a:blip>
          <a:stretch>
            <a:fillRect/>
          </a:stretch>
        </p:blipFill>
        <p:spPr>
          <a:xfrm rot="21540000">
            <a:off x="2316953" y="651003"/>
            <a:ext cx="4776101" cy="3588897"/>
          </a:xfrm>
        </p:spPr>
      </p:pic>
      <p:sp>
        <p:nvSpPr>
          <p:cNvPr id="43012" name="Text Placeholder 6"/>
          <p:cNvSpPr>
            <a:spLocks noGrp="1"/>
          </p:cNvSpPr>
          <p:nvPr>
            <p:ph type="body" sz="half" idx="2"/>
          </p:nvPr>
        </p:nvSpPr>
        <p:spPr>
          <a:xfrm>
            <a:off x="1219200" y="5416550"/>
            <a:ext cx="6705600" cy="603250"/>
          </a:xfrm>
        </p:spPr>
        <p:txBody>
          <a:bodyPr/>
          <a:lstStyle/>
          <a:p>
            <a:r>
              <a:rPr lang="en-US" sz="2800" b="1" smtClean="0">
                <a:solidFill>
                  <a:srgbClr val="C00000"/>
                </a:solidFill>
              </a:rPr>
              <a:t>A strategies review</a:t>
            </a:r>
          </a:p>
        </p:txBody>
      </p:sp>
    </p:spTree>
    <p:extLst>
      <p:ext uri="{BB962C8B-B14F-4D97-AF65-F5344CB8AC3E}">
        <p14:creationId xmlns:p14="http://schemas.microsoft.com/office/powerpoint/2010/main" val="28703623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Content Placeholder 2"/>
          <p:cNvSpPr>
            <a:spLocks noGrp="1"/>
          </p:cNvSpPr>
          <p:nvPr>
            <p:ph idx="1"/>
          </p:nvPr>
        </p:nvSpPr>
        <p:spPr>
          <a:xfrm>
            <a:off x="1295400" y="1219200"/>
            <a:ext cx="6781800" cy="4770438"/>
          </a:xfrm>
        </p:spPr>
        <p:txBody>
          <a:bodyPr/>
          <a:lstStyle/>
          <a:p>
            <a:pPr eaLnBrk="1" hangingPunct="1">
              <a:buFont typeface="Wingdings" pitchFamily="2" charset="2"/>
              <a:buNone/>
            </a:pPr>
            <a:r>
              <a:rPr lang="en-US" i="1" smtClean="0"/>
              <a:t>  </a:t>
            </a:r>
            <a:r>
              <a:rPr lang="en-US" b="1" i="1" smtClean="0">
                <a:solidFill>
                  <a:srgbClr val="C00000"/>
                </a:solidFill>
              </a:rPr>
              <a:t>A mathematician, like a painter or a poet, is a maker of patterns.</a:t>
            </a:r>
          </a:p>
          <a:p>
            <a:pPr eaLnBrk="1" hangingPunct="1">
              <a:buFont typeface="Wingdings" pitchFamily="2" charset="2"/>
              <a:buNone/>
            </a:pPr>
            <a:r>
              <a:rPr lang="en-US" b="1" i="1" smtClean="0">
                <a:solidFill>
                  <a:srgbClr val="C00000"/>
                </a:solidFill>
              </a:rPr>
              <a:t>  If his patterns are more permanent than theirs, it is because they are made with ideas.</a:t>
            </a:r>
          </a:p>
          <a:p>
            <a:pPr algn="r" eaLnBrk="1" hangingPunct="1">
              <a:buFont typeface="Wingdings" pitchFamily="2" charset="2"/>
              <a:buNone/>
            </a:pPr>
            <a:r>
              <a:rPr lang="en-US" i="1" smtClean="0"/>
              <a:t>			       </a:t>
            </a:r>
            <a:r>
              <a:rPr lang="en-US" smtClean="0"/>
              <a:t>Godfrey Harold Hardy</a:t>
            </a:r>
          </a:p>
          <a:p>
            <a:pPr algn="r" eaLnBrk="1" hangingPunct="1">
              <a:buFont typeface="Wingdings" pitchFamily="2" charset="2"/>
              <a:buNone/>
            </a:pPr>
            <a:r>
              <a:rPr lang="en-US" i="1" smtClean="0"/>
              <a:t>				A Mathematician’s Apology</a:t>
            </a:r>
          </a:p>
          <a:p>
            <a:pPr algn="r" eaLnBrk="1" hangingPunct="1">
              <a:buFont typeface="Wingdings" pitchFamily="2" charset="2"/>
              <a:buNone/>
            </a:pPr>
            <a:r>
              <a:rPr lang="en-US" i="1" smtClean="0"/>
              <a:t>			     </a:t>
            </a:r>
          </a:p>
        </p:txBody>
      </p:sp>
      <p:pic>
        <p:nvPicPr>
          <p:cNvPr id="44035" name="Picture 2"/>
          <p:cNvPicPr>
            <a:picLocks noChangeAspect="1" noChangeArrowheads="1"/>
          </p:cNvPicPr>
          <p:nvPr/>
        </p:nvPicPr>
        <p:blipFill>
          <a:blip r:embed="rId2">
            <a:extLst>
              <a:ext uri="{28A0092B-C50C-407E-A947-70E740481C1C}">
                <a14:useLocalDpi xmlns:a14="http://schemas.microsoft.com/office/drawing/2010/main" val="0"/>
              </a:ext>
            </a:extLst>
          </a:blip>
          <a:srcRect l="30688" r="7834"/>
          <a:stretch>
            <a:fillRect/>
          </a:stretch>
        </p:blipFill>
        <p:spPr bwMode="auto">
          <a:xfrm>
            <a:off x="1524000" y="3124200"/>
            <a:ext cx="2760663" cy="2514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403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4400" y="4040188"/>
            <a:ext cx="2133600" cy="1598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5835151"/>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81000" y="381000"/>
            <a:ext cx="7793038" cy="1462088"/>
          </a:xfrm>
        </p:spPr>
        <p:txBody>
          <a:bodyPr/>
          <a:lstStyle/>
          <a:p>
            <a:pPr eaLnBrk="1" hangingPunct="1"/>
            <a:r>
              <a:rPr lang="en-US" sz="4000" b="1" smtClean="0"/>
              <a:t>Brain Research Effecting Teaching and Learning </a:t>
            </a:r>
            <a:r>
              <a:rPr lang="en-US" sz="1600" b="1" smtClean="0"/>
              <a:t>(Sousa)</a:t>
            </a:r>
            <a:endParaRPr lang="en-US" sz="4000" b="1" smtClean="0"/>
          </a:p>
        </p:txBody>
      </p:sp>
      <p:sp>
        <p:nvSpPr>
          <p:cNvPr id="44035" name="Content Placeholder 2"/>
          <p:cNvSpPr>
            <a:spLocks noGrp="1"/>
          </p:cNvSpPr>
          <p:nvPr>
            <p:ph idx="1"/>
          </p:nvPr>
        </p:nvSpPr>
        <p:spPr/>
        <p:txBody>
          <a:bodyPr/>
          <a:lstStyle/>
          <a:p>
            <a:pPr eaLnBrk="1" hangingPunct="1">
              <a:buFont typeface="Wingdings" pitchFamily="2" charset="2"/>
              <a:buChar char="Ø"/>
            </a:pPr>
            <a:r>
              <a:rPr lang="en-US" sz="2800" smtClean="0"/>
              <a:t>Creating and using conceptual </a:t>
            </a:r>
            <a:r>
              <a:rPr lang="en-US" sz="2800" b="1" smtClean="0">
                <a:solidFill>
                  <a:srgbClr val="C00000"/>
                </a:solidFill>
              </a:rPr>
              <a:t>Subitizing patterns </a:t>
            </a:r>
            <a:r>
              <a:rPr lang="en-US" sz="2800" smtClean="0"/>
              <a:t>help young students </a:t>
            </a:r>
            <a:r>
              <a:rPr lang="en-US" sz="2800" b="1" smtClean="0">
                <a:solidFill>
                  <a:srgbClr val="C00000"/>
                </a:solidFill>
              </a:rPr>
              <a:t>develop</a:t>
            </a:r>
            <a:r>
              <a:rPr lang="en-US" sz="2800" smtClean="0">
                <a:solidFill>
                  <a:srgbClr val="C00000"/>
                </a:solidFill>
              </a:rPr>
              <a:t> </a:t>
            </a:r>
            <a:r>
              <a:rPr lang="en-US" sz="2800" smtClean="0"/>
              <a:t>the </a:t>
            </a:r>
            <a:r>
              <a:rPr lang="en-US" sz="2800" b="1" smtClean="0">
                <a:solidFill>
                  <a:srgbClr val="C00000"/>
                </a:solidFill>
              </a:rPr>
              <a:t>abstract number </a:t>
            </a:r>
            <a:r>
              <a:rPr lang="en-US" sz="2800" smtClean="0"/>
              <a:t>and arithmetic </a:t>
            </a:r>
            <a:r>
              <a:rPr lang="en-US" sz="2800" b="1" smtClean="0">
                <a:solidFill>
                  <a:srgbClr val="C00000"/>
                </a:solidFill>
              </a:rPr>
              <a:t>strategies </a:t>
            </a:r>
            <a:r>
              <a:rPr lang="en-US" sz="2800" smtClean="0"/>
              <a:t>they will need to master counting.</a:t>
            </a:r>
          </a:p>
          <a:p>
            <a:pPr eaLnBrk="1" hangingPunct="1">
              <a:buFont typeface="Wingdings" pitchFamily="2" charset="2"/>
              <a:buChar char="Ø"/>
            </a:pPr>
            <a:endParaRPr lang="en-US" sz="2800" smtClean="0"/>
          </a:p>
          <a:p>
            <a:pPr eaLnBrk="1" hangingPunct="1">
              <a:buFont typeface="Wingdings" pitchFamily="2" charset="2"/>
              <a:buChar char="Ø"/>
            </a:pPr>
            <a:r>
              <a:rPr lang="en-US" sz="2800" smtClean="0"/>
              <a:t>Information is </a:t>
            </a:r>
            <a:r>
              <a:rPr lang="en-US" sz="2800" b="1" smtClean="0">
                <a:solidFill>
                  <a:srgbClr val="C00000"/>
                </a:solidFill>
              </a:rPr>
              <a:t>most likely </a:t>
            </a:r>
            <a:r>
              <a:rPr lang="en-US" sz="2800" smtClean="0"/>
              <a:t>to be </a:t>
            </a:r>
            <a:r>
              <a:rPr lang="en-US" sz="2800" b="1" smtClean="0">
                <a:solidFill>
                  <a:srgbClr val="C00000"/>
                </a:solidFill>
              </a:rPr>
              <a:t>stored if it makes sense </a:t>
            </a:r>
            <a:r>
              <a:rPr lang="en-US" sz="2800" smtClean="0"/>
              <a:t>and has meaning.</a:t>
            </a:r>
          </a:p>
        </p:txBody>
      </p:sp>
    </p:spTree>
    <p:extLst>
      <p:ext uri="{BB962C8B-B14F-4D97-AF65-F5344CB8AC3E}">
        <p14:creationId xmlns:p14="http://schemas.microsoft.com/office/powerpoint/2010/main" val="359290964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03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550863" y="436563"/>
            <a:ext cx="8042275" cy="1087437"/>
          </a:xfrm>
        </p:spPr>
        <p:txBody>
          <a:bodyPr/>
          <a:lstStyle/>
          <a:p>
            <a:pPr eaLnBrk="1" hangingPunct="1"/>
            <a:r>
              <a:rPr lang="en-US" smtClean="0"/>
              <a:t>How We Learn Best</a:t>
            </a:r>
          </a:p>
        </p:txBody>
      </p:sp>
      <p:sp>
        <p:nvSpPr>
          <p:cNvPr id="10243" name="Content Placeholder 2"/>
          <p:cNvSpPr>
            <a:spLocks noGrp="1"/>
          </p:cNvSpPr>
          <p:nvPr>
            <p:ph sz="quarter" idx="13"/>
          </p:nvPr>
        </p:nvSpPr>
        <p:spPr>
          <a:xfrm>
            <a:off x="533400" y="1757363"/>
            <a:ext cx="4343400" cy="4232275"/>
          </a:xfrm>
        </p:spPr>
        <p:txBody>
          <a:bodyPr/>
          <a:lstStyle/>
          <a:p>
            <a:pPr marL="0" indent="0" eaLnBrk="1" hangingPunct="1">
              <a:buFont typeface="Rage Italic" pitchFamily="66" charset="0"/>
              <a:buNone/>
            </a:pPr>
            <a:r>
              <a:rPr lang="en-US" sz="2800" smtClean="0"/>
              <a:t>Memorize this eleven digit number:</a:t>
            </a:r>
          </a:p>
          <a:p>
            <a:pPr lvl="1" algn="ctr" eaLnBrk="1" hangingPunct="1">
              <a:buFont typeface="Wingdings" pitchFamily="2" charset="2"/>
              <a:buNone/>
            </a:pPr>
            <a:r>
              <a:rPr lang="en-US" sz="2800" smtClean="0"/>
              <a:t>25811141720</a:t>
            </a:r>
          </a:p>
          <a:p>
            <a:pPr lvl="1" algn="ctr" eaLnBrk="1" hangingPunct="1">
              <a:buFont typeface="Wingdings" pitchFamily="2" charset="2"/>
              <a:buNone/>
            </a:pPr>
            <a:endParaRPr lang="en-US" sz="2800" smtClean="0"/>
          </a:p>
          <a:p>
            <a:pPr lvl="1" algn="ctr" eaLnBrk="1" hangingPunct="1">
              <a:buFont typeface="Wingdings" pitchFamily="2" charset="2"/>
              <a:buNone/>
            </a:pPr>
            <a:endParaRPr lang="en-US" sz="2400" smtClean="0"/>
          </a:p>
          <a:p>
            <a:pPr lvl="1" eaLnBrk="1" hangingPunct="1">
              <a:buFont typeface="Wingdings" pitchFamily="2" charset="2"/>
              <a:buNone/>
            </a:pPr>
            <a:r>
              <a:rPr lang="en-US" sz="2800" smtClean="0"/>
              <a:t>Now look for connection (relationship) within numbers</a:t>
            </a:r>
          </a:p>
          <a:p>
            <a:pPr lvl="1" algn="ctr" eaLnBrk="1" hangingPunct="1">
              <a:buFont typeface="Wingdings" pitchFamily="2" charset="2"/>
              <a:buNone/>
            </a:pPr>
            <a:r>
              <a:rPr lang="en-US" sz="2800" smtClean="0"/>
              <a:t>2 5 8 11 14 17 20</a:t>
            </a:r>
          </a:p>
        </p:txBody>
      </p:sp>
      <p:pic>
        <p:nvPicPr>
          <p:cNvPr id="460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1600" y="1757363"/>
            <a:ext cx="2590800" cy="441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389611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3">
                                            <p:txEl>
                                              <p:pRg st="4" end="4"/>
                                            </p:txEl>
                                          </p:spTgt>
                                        </p:tgtEl>
                                        <p:attrNameLst>
                                          <p:attrName>style.visibility</p:attrName>
                                        </p:attrNameLst>
                                      </p:cBhvr>
                                      <p:to>
                                        <p:strVal val="visible"/>
                                      </p:to>
                                    </p:set>
                                    <p:anim calcmode="lin" valueType="num">
                                      <p:cBhvr additive="base">
                                        <p:cTn id="7" dur="5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10243">
                                            <p:txEl>
                                              <p:pRg st="5" end="5"/>
                                            </p:txEl>
                                          </p:spTgt>
                                        </p:tgtEl>
                                        <p:attrNameLst>
                                          <p:attrName>style.visibility</p:attrName>
                                        </p:attrNameLst>
                                      </p:cBhvr>
                                      <p:to>
                                        <p:strVal val="visible"/>
                                      </p:to>
                                    </p:set>
                                    <p:anim calcmode="lin" valueType="num">
                                      <p:cBhvr additive="base">
                                        <p:cTn id="13" dur="500" fill="hold"/>
                                        <p:tgtEl>
                                          <p:spTgt spid="10243">
                                            <p:txEl>
                                              <p:pRg st="5" end="5"/>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3">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pPr eaLnBrk="1" hangingPunct="1"/>
            <a:r>
              <a:rPr lang="en-US" b="1" smtClean="0"/>
              <a:t>Brain Research </a:t>
            </a:r>
            <a:r>
              <a:rPr lang="en-US" sz="3200" b="1" smtClean="0"/>
              <a:t>cont’d</a:t>
            </a:r>
            <a:endParaRPr lang="en-US" b="1" smtClean="0"/>
          </a:p>
        </p:txBody>
      </p:sp>
      <p:sp>
        <p:nvSpPr>
          <p:cNvPr id="46083" name="Content Placeholder 2"/>
          <p:cNvSpPr>
            <a:spLocks noGrp="1"/>
          </p:cNvSpPr>
          <p:nvPr>
            <p:ph idx="1"/>
          </p:nvPr>
        </p:nvSpPr>
        <p:spPr>
          <a:xfrm>
            <a:off x="838200" y="2038350"/>
            <a:ext cx="7543800" cy="3951288"/>
          </a:xfrm>
        </p:spPr>
        <p:txBody>
          <a:bodyPr/>
          <a:lstStyle/>
          <a:p>
            <a:pPr eaLnBrk="1" hangingPunct="1">
              <a:buFont typeface="Wingdings" pitchFamily="2" charset="2"/>
              <a:buChar char="Ø"/>
            </a:pPr>
            <a:r>
              <a:rPr lang="en-US" sz="2800" b="1" smtClean="0">
                <a:solidFill>
                  <a:srgbClr val="C00000"/>
                </a:solidFill>
              </a:rPr>
              <a:t>Too often</a:t>
            </a:r>
            <a:r>
              <a:rPr lang="en-US" sz="2800" smtClean="0"/>
              <a:t>, mathematics instruction focuses on skills, knowledge and performance but spends </a:t>
            </a:r>
            <a:r>
              <a:rPr lang="en-US" sz="2800" b="1" smtClean="0">
                <a:solidFill>
                  <a:srgbClr val="C00000"/>
                </a:solidFill>
              </a:rPr>
              <a:t>little time </a:t>
            </a:r>
            <a:r>
              <a:rPr lang="en-US" sz="2800" smtClean="0"/>
              <a:t>on </a:t>
            </a:r>
            <a:r>
              <a:rPr lang="en-US" sz="2800" b="1" smtClean="0">
                <a:solidFill>
                  <a:srgbClr val="C00000"/>
                </a:solidFill>
              </a:rPr>
              <a:t>reasoning and deep understanding.</a:t>
            </a:r>
          </a:p>
          <a:p>
            <a:pPr eaLnBrk="1" hangingPunct="1">
              <a:buFont typeface="Wingdings" pitchFamily="2" charset="2"/>
              <a:buChar char="Ø"/>
            </a:pPr>
            <a:r>
              <a:rPr lang="en-US" sz="2800" smtClean="0"/>
              <a:t>Just as phonemic awareness is a prerequisite to learning phonics and becoming a successful reader, </a:t>
            </a:r>
            <a:r>
              <a:rPr lang="en-US" sz="2800" b="1" smtClean="0">
                <a:solidFill>
                  <a:srgbClr val="C00000"/>
                </a:solidFill>
              </a:rPr>
              <a:t>developing number sense</a:t>
            </a:r>
            <a:r>
              <a:rPr lang="en-US" sz="2800" smtClean="0">
                <a:solidFill>
                  <a:srgbClr val="C00000"/>
                </a:solidFill>
              </a:rPr>
              <a:t> is a </a:t>
            </a:r>
            <a:r>
              <a:rPr lang="en-US" sz="2800" b="1" smtClean="0">
                <a:solidFill>
                  <a:srgbClr val="C00000"/>
                </a:solidFill>
              </a:rPr>
              <a:t>prerequisite</a:t>
            </a:r>
            <a:r>
              <a:rPr lang="en-US" sz="2800" smtClean="0">
                <a:solidFill>
                  <a:srgbClr val="C00000"/>
                </a:solidFill>
              </a:rPr>
              <a:t> </a:t>
            </a:r>
            <a:r>
              <a:rPr lang="en-US" sz="2800" smtClean="0"/>
              <a:t>for </a:t>
            </a:r>
            <a:r>
              <a:rPr lang="en-US" sz="2800" b="1" smtClean="0">
                <a:solidFill>
                  <a:srgbClr val="C00000"/>
                </a:solidFill>
              </a:rPr>
              <a:t>succeeding in mathematics.</a:t>
            </a:r>
          </a:p>
        </p:txBody>
      </p:sp>
      <p:pic>
        <p:nvPicPr>
          <p:cNvPr id="47108" name="Picture 5" descr="http://ec.europa.eu/research/conferences/2013/brain-month/images/month_of_brain_web.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2875" y="228600"/>
            <a:ext cx="16637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311738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608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608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Title 1"/>
          <p:cNvSpPr>
            <a:spLocks noGrp="1"/>
          </p:cNvSpPr>
          <p:nvPr>
            <p:ph type="title"/>
          </p:nvPr>
        </p:nvSpPr>
        <p:spPr>
          <a:xfrm>
            <a:off x="550863" y="436563"/>
            <a:ext cx="8042275" cy="706437"/>
          </a:xfrm>
        </p:spPr>
        <p:txBody>
          <a:bodyPr/>
          <a:lstStyle/>
          <a:p>
            <a:pPr eaLnBrk="1" hangingPunct="1"/>
            <a:r>
              <a:rPr lang="en-US" b="1" smtClean="0"/>
              <a:t>Carol Dweck</a:t>
            </a:r>
          </a:p>
        </p:txBody>
      </p:sp>
      <p:sp>
        <p:nvSpPr>
          <p:cNvPr id="47107" name="Content Placeholder 2"/>
          <p:cNvSpPr>
            <a:spLocks noGrp="1"/>
          </p:cNvSpPr>
          <p:nvPr>
            <p:ph idx="1"/>
          </p:nvPr>
        </p:nvSpPr>
        <p:spPr>
          <a:xfrm>
            <a:off x="838200" y="1219200"/>
            <a:ext cx="7467600" cy="4770438"/>
          </a:xfrm>
        </p:spPr>
        <p:txBody>
          <a:bodyPr/>
          <a:lstStyle/>
          <a:p>
            <a:pPr eaLnBrk="1" hangingPunct="1">
              <a:buFont typeface="Wingdings" pitchFamily="2" charset="2"/>
              <a:buChar char="Ø"/>
            </a:pPr>
            <a:r>
              <a:rPr lang="en-US" smtClean="0"/>
              <a:t>There is a growing body of evidence that </a:t>
            </a:r>
            <a:r>
              <a:rPr lang="en-US" b="1" smtClean="0">
                <a:solidFill>
                  <a:srgbClr val="C00000"/>
                </a:solidFill>
              </a:rPr>
              <a:t>students’</a:t>
            </a:r>
            <a:r>
              <a:rPr lang="en-US" b="1" smtClean="0">
                <a:solidFill>
                  <a:srgbClr val="FF0000"/>
                </a:solidFill>
              </a:rPr>
              <a:t> </a:t>
            </a:r>
            <a:r>
              <a:rPr lang="en-US" b="1" smtClean="0">
                <a:solidFill>
                  <a:srgbClr val="C00000"/>
                </a:solidFill>
              </a:rPr>
              <a:t>mindsets play a key role</a:t>
            </a:r>
            <a:r>
              <a:rPr lang="en-US" smtClean="0">
                <a:solidFill>
                  <a:srgbClr val="C00000"/>
                </a:solidFill>
              </a:rPr>
              <a:t> </a:t>
            </a:r>
            <a:r>
              <a:rPr lang="en-US" smtClean="0"/>
              <a:t>in their math and science achievement.</a:t>
            </a:r>
          </a:p>
          <a:p>
            <a:pPr eaLnBrk="1" hangingPunct="1">
              <a:buFont typeface="Wingdings" pitchFamily="2" charset="2"/>
              <a:buChar char="Ø"/>
            </a:pPr>
            <a:r>
              <a:rPr lang="en-US" b="1" u="sng" smtClean="0">
                <a:solidFill>
                  <a:srgbClr val="C00000"/>
                </a:solidFill>
              </a:rPr>
              <a:t>Fixed </a:t>
            </a:r>
            <a:r>
              <a:rPr lang="en-US" b="1" u="sng" smtClean="0"/>
              <a:t>mindset vs. </a:t>
            </a:r>
            <a:r>
              <a:rPr lang="en-US" b="1" u="sng" smtClean="0">
                <a:solidFill>
                  <a:srgbClr val="C00000"/>
                </a:solidFill>
              </a:rPr>
              <a:t>growth </a:t>
            </a:r>
            <a:r>
              <a:rPr lang="en-US" b="1" u="sng" smtClean="0"/>
              <a:t>mindset</a:t>
            </a:r>
          </a:p>
        </p:txBody>
      </p:sp>
      <p:pic>
        <p:nvPicPr>
          <p:cNvPr id="4813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895600"/>
            <a:ext cx="5478463" cy="36972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66952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710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471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550863" y="436563"/>
            <a:ext cx="5773737" cy="1443037"/>
          </a:xfrm>
        </p:spPr>
        <p:txBody>
          <a:bodyPr/>
          <a:lstStyle/>
          <a:p>
            <a:pPr eaLnBrk="1" hangingPunct="1"/>
            <a:r>
              <a:rPr lang="en-US" sz="4400" smtClean="0"/>
              <a:t>Essential Number Relationships</a:t>
            </a:r>
          </a:p>
        </p:txBody>
      </p:sp>
      <p:sp>
        <p:nvSpPr>
          <p:cNvPr id="50179" name="Content Placeholder 2"/>
          <p:cNvSpPr>
            <a:spLocks noGrp="1"/>
          </p:cNvSpPr>
          <p:nvPr>
            <p:ph sz="quarter" idx="13"/>
          </p:nvPr>
        </p:nvSpPr>
        <p:spPr>
          <a:xfrm>
            <a:off x="841375" y="2038350"/>
            <a:ext cx="3657600" cy="3951288"/>
          </a:xfrm>
        </p:spPr>
        <p:txBody>
          <a:bodyPr/>
          <a:lstStyle/>
          <a:p>
            <a:pPr eaLnBrk="1" hangingPunct="1">
              <a:defRPr/>
            </a:pPr>
            <a:r>
              <a:rPr lang="en-US" b="1" dirty="0" smtClean="0">
                <a:solidFill>
                  <a:srgbClr val="0070C0"/>
                </a:solidFill>
              </a:rPr>
              <a:t>Spatial Relationship- </a:t>
            </a:r>
            <a:r>
              <a:rPr lang="en-US" sz="1800" dirty="0" smtClean="0"/>
              <a:t>recognizing how many without counting by seeing a visual pattern</a:t>
            </a:r>
          </a:p>
          <a:p>
            <a:pPr eaLnBrk="1" hangingPunct="1">
              <a:defRPr/>
            </a:pPr>
            <a:endParaRPr lang="en-US" sz="1400" dirty="0" smtClean="0"/>
          </a:p>
          <a:p>
            <a:pPr eaLnBrk="1" hangingPunct="1">
              <a:defRPr/>
            </a:pPr>
            <a:r>
              <a:rPr lang="en-US" b="1" dirty="0" smtClean="0">
                <a:solidFill>
                  <a:srgbClr val="0070C0"/>
                </a:solidFill>
              </a:rPr>
              <a:t>One/Two More or Less- </a:t>
            </a:r>
            <a:r>
              <a:rPr lang="en-US" sz="1800" dirty="0" smtClean="0"/>
              <a:t>knowing which numbers are one/two more or less than any given number</a:t>
            </a:r>
          </a:p>
          <a:p>
            <a:pPr eaLnBrk="1" hangingPunct="1">
              <a:defRPr/>
            </a:pPr>
            <a:endParaRPr lang="en-US" sz="1800" dirty="0" smtClean="0"/>
          </a:p>
          <a:p>
            <a:pPr eaLnBrk="1" hangingPunct="1">
              <a:defRPr/>
            </a:pPr>
            <a:r>
              <a:rPr lang="en-US" b="1" dirty="0">
                <a:solidFill>
                  <a:srgbClr val="0070C0"/>
                </a:solidFill>
              </a:rPr>
              <a:t>Benchmarks of 5 &amp; 10-</a:t>
            </a:r>
            <a:r>
              <a:rPr lang="en-US" dirty="0">
                <a:solidFill>
                  <a:srgbClr val="0070C0"/>
                </a:solidFill>
              </a:rPr>
              <a:t> </a:t>
            </a:r>
            <a:r>
              <a:rPr lang="en-US" sz="1800" dirty="0"/>
              <a:t>how any given number related to 5 and 10</a:t>
            </a:r>
          </a:p>
          <a:p>
            <a:pPr eaLnBrk="1" hangingPunct="1">
              <a:defRPr/>
            </a:pPr>
            <a:endParaRPr lang="en-US" sz="1800" dirty="0" smtClean="0"/>
          </a:p>
          <a:p>
            <a:pPr marL="0" indent="0" eaLnBrk="1" hangingPunct="1">
              <a:buFont typeface="Rage Italic" pitchFamily="66" charset="0"/>
              <a:buNone/>
              <a:defRPr/>
            </a:pPr>
            <a:endParaRPr lang="en-US" sz="1400" dirty="0" smtClean="0"/>
          </a:p>
        </p:txBody>
      </p:sp>
      <p:pic>
        <p:nvPicPr>
          <p:cNvPr id="51204" name="Picture 5" descr="http://www.cartoonstock.com/newscartoons/cartoonists/ama/lowres/aman89l.jpg"/>
          <p:cNvPicPr>
            <a:picLocks noGrp="1" noChangeAspect="1" noChangeArrowheads="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791200" y="103188"/>
            <a:ext cx="3124200" cy="3787775"/>
          </a:xfrm>
          <a:noFill/>
        </p:spPr>
      </p:pic>
      <p:sp>
        <p:nvSpPr>
          <p:cNvPr id="51205" name="TextBox 2"/>
          <p:cNvSpPr txBox="1">
            <a:spLocks noChangeArrowheads="1"/>
          </p:cNvSpPr>
          <p:nvPr/>
        </p:nvSpPr>
        <p:spPr bwMode="auto">
          <a:xfrm>
            <a:off x="4648200" y="4419600"/>
            <a:ext cx="4038600"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eaLnBrk="1" hangingPunct="1">
              <a:buFont typeface="Wingdings" pitchFamily="2" charset="2"/>
              <a:buChar char="Ø"/>
            </a:pPr>
            <a:endParaRPr lang="en-US" sz="1100"/>
          </a:p>
          <a:p>
            <a:pPr eaLnBrk="1" hangingPunct="1">
              <a:buFont typeface="Wingdings" pitchFamily="2" charset="2"/>
              <a:buChar char="Ø"/>
            </a:pPr>
            <a:r>
              <a:rPr lang="en-US" sz="2400" b="1">
                <a:solidFill>
                  <a:srgbClr val="0070C0"/>
                </a:solidFill>
              </a:rPr>
              <a:t>Part-Part-Whole-</a:t>
            </a:r>
            <a:r>
              <a:rPr lang="en-US"/>
              <a:t> ability to conceptualize a number as being made up of two or more parts</a:t>
            </a:r>
          </a:p>
          <a:p>
            <a:pPr algn="r" eaLnBrk="1" hangingPunct="1">
              <a:buFont typeface="Rage Italic" pitchFamily="66" charset="0"/>
              <a:buNone/>
            </a:pPr>
            <a:r>
              <a:rPr lang="en-US"/>
              <a:t>Van De Walle, 2006</a:t>
            </a:r>
          </a:p>
        </p:txBody>
      </p:sp>
    </p:spTree>
    <p:extLst>
      <p:ext uri="{BB962C8B-B14F-4D97-AF65-F5344CB8AC3E}">
        <p14:creationId xmlns:p14="http://schemas.microsoft.com/office/powerpoint/2010/main" val="14335718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z="3600" b="1" smtClean="0"/>
              <a:t>Using manipulatives effectively?</a:t>
            </a:r>
          </a:p>
        </p:txBody>
      </p:sp>
      <p:sp>
        <p:nvSpPr>
          <p:cNvPr id="52227" name="Oval 19" descr="50%"/>
          <p:cNvSpPr>
            <a:spLocks noChangeArrowheads="1"/>
          </p:cNvSpPr>
          <p:nvPr/>
        </p:nvSpPr>
        <p:spPr bwMode="auto">
          <a:xfrm>
            <a:off x="7696200" y="4419600"/>
            <a:ext cx="228600" cy="228600"/>
          </a:xfrm>
          <a:prstGeom prst="ellipse">
            <a:avLst/>
          </a:prstGeom>
          <a:pattFill prst="pct50">
            <a:fgClr>
              <a:srgbClr val="000000"/>
            </a:fgClr>
            <a:bgClr>
              <a:srgbClr val="FFFFFF"/>
            </a:bgClr>
          </a:pattFill>
          <a:ln w="9525">
            <a:solidFill>
              <a:srgbClr val="000000"/>
            </a:solidFill>
            <a:round/>
            <a:headEnd/>
            <a:tailEnd/>
          </a:ln>
        </p:spPr>
        <p:txBody>
          <a:bodyPr/>
          <a:lstStyle/>
          <a:p>
            <a:endParaRPr lang="en-US"/>
          </a:p>
        </p:txBody>
      </p:sp>
      <p:pic>
        <p:nvPicPr>
          <p:cNvPr id="522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963" y="1828800"/>
            <a:ext cx="7458075" cy="334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9" name="TextBox 1"/>
          <p:cNvSpPr txBox="1">
            <a:spLocks noChangeArrowheads="1"/>
          </p:cNvSpPr>
          <p:nvPr/>
        </p:nvSpPr>
        <p:spPr bwMode="auto">
          <a:xfrm>
            <a:off x="381000" y="5341938"/>
            <a:ext cx="8001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algn="ctr" eaLnBrk="1" hangingPunct="1"/>
            <a:r>
              <a:rPr lang="en-US" sz="2400" b="1">
                <a:solidFill>
                  <a:srgbClr val="C00000"/>
                </a:solidFill>
              </a:rPr>
              <a:t>How many cubes are there?  How did you know?</a:t>
            </a:r>
          </a:p>
          <a:p>
            <a:pPr algn="ctr" eaLnBrk="1" hangingPunct="1"/>
            <a:r>
              <a:rPr lang="en-US" sz="2400" b="1">
                <a:solidFill>
                  <a:srgbClr val="C00000"/>
                </a:solidFill>
              </a:rPr>
              <a:t>How does this support development of  number relationships?</a:t>
            </a:r>
          </a:p>
        </p:txBody>
      </p:sp>
    </p:spTree>
    <p:extLst>
      <p:ext uri="{BB962C8B-B14F-4D97-AF65-F5344CB8AC3E}">
        <p14:creationId xmlns:p14="http://schemas.microsoft.com/office/powerpoint/2010/main" val="203049253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222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2229">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685800" y="228600"/>
            <a:ext cx="8040688" cy="1443038"/>
          </a:xfrm>
        </p:spPr>
        <p:txBody>
          <a:bodyPr/>
          <a:lstStyle/>
          <a:p>
            <a:pPr eaLnBrk="1" hangingPunct="1"/>
            <a:r>
              <a:rPr lang="en-US" sz="3600" b="1" smtClean="0"/>
              <a:t>What does the Frame add in Building Essential Number Relationships </a:t>
            </a:r>
          </a:p>
        </p:txBody>
      </p:sp>
      <p:sp>
        <p:nvSpPr>
          <p:cNvPr id="53251" name="Content Placeholder 2"/>
          <p:cNvSpPr>
            <a:spLocks noGrp="1"/>
          </p:cNvSpPr>
          <p:nvPr>
            <p:ph idx="1"/>
          </p:nvPr>
        </p:nvSpPr>
        <p:spPr/>
        <p:txBody>
          <a:bodyPr/>
          <a:lstStyle/>
          <a:p>
            <a:pPr eaLnBrk="1" hangingPunct="1"/>
            <a:endParaRPr lang="en-US" smtClean="0"/>
          </a:p>
          <a:p>
            <a:pPr eaLnBrk="1" hangingPunct="1"/>
            <a:endParaRPr lang="en-US" smtClean="0"/>
          </a:p>
        </p:txBody>
      </p:sp>
      <p:pic>
        <p:nvPicPr>
          <p:cNvPr id="532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1828800"/>
            <a:ext cx="4833938" cy="4722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82591008"/>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idx="4294967295"/>
          </p:nvPr>
        </p:nvSpPr>
        <p:spPr>
          <a:xfrm>
            <a:off x="550863" y="436563"/>
            <a:ext cx="8042275" cy="1011237"/>
          </a:xfrm>
        </p:spPr>
        <p:txBody>
          <a:bodyPr/>
          <a:lstStyle/>
          <a:p>
            <a:r>
              <a:rPr lang="en-US" b="1" smtClean="0">
                <a:solidFill>
                  <a:schemeClr val="tx1"/>
                </a:solidFill>
              </a:rPr>
              <a:t>Norms </a:t>
            </a:r>
          </a:p>
        </p:txBody>
      </p:sp>
      <p:sp>
        <p:nvSpPr>
          <p:cNvPr id="9219" name="Rectangle 3"/>
          <p:cNvSpPr>
            <a:spLocks noGrp="1" noChangeArrowheads="1"/>
          </p:cNvSpPr>
          <p:nvPr>
            <p:ph type="body" idx="4294967295"/>
          </p:nvPr>
        </p:nvSpPr>
        <p:spPr>
          <a:xfrm>
            <a:off x="762000" y="1676400"/>
            <a:ext cx="7924800" cy="4229100"/>
          </a:xfrm>
        </p:spPr>
        <p:txBody>
          <a:bodyPr/>
          <a:lstStyle/>
          <a:p>
            <a:pPr>
              <a:buFont typeface="Wingdings" pitchFamily="2" charset="2"/>
              <a:buChar char="Ø"/>
            </a:pPr>
            <a:r>
              <a:rPr lang="en-US" sz="3600" b="1" smtClean="0">
                <a:solidFill>
                  <a:schemeClr val="tx1"/>
                </a:solidFill>
              </a:rPr>
              <a:t>  Silence all cell phones</a:t>
            </a:r>
          </a:p>
          <a:p>
            <a:pPr>
              <a:buFont typeface="Wingdings" pitchFamily="2" charset="2"/>
              <a:buChar char="Ø"/>
            </a:pPr>
            <a:r>
              <a:rPr lang="en-US" sz="3600" b="1" smtClean="0">
                <a:solidFill>
                  <a:schemeClr val="tx1"/>
                </a:solidFill>
              </a:rPr>
              <a:t>  Step outside to make or take a call</a:t>
            </a:r>
          </a:p>
          <a:p>
            <a:pPr>
              <a:buFont typeface="Wingdings" pitchFamily="2" charset="2"/>
              <a:buChar char="Ø"/>
            </a:pPr>
            <a:r>
              <a:rPr lang="en-US" sz="3600" b="1" smtClean="0">
                <a:solidFill>
                  <a:schemeClr val="tx1"/>
                </a:solidFill>
              </a:rPr>
              <a:t>  Keep sidebar conversations to        	a minimum</a:t>
            </a:r>
          </a:p>
          <a:p>
            <a:pPr>
              <a:buFont typeface="Wingdings" pitchFamily="2" charset="2"/>
              <a:buChar char="Ø"/>
            </a:pPr>
            <a:r>
              <a:rPr lang="en-US" sz="3600" b="1" smtClean="0">
                <a:solidFill>
                  <a:schemeClr val="tx1"/>
                </a:solidFill>
              </a:rPr>
              <a:t>  Have an open mind</a:t>
            </a:r>
          </a:p>
          <a:p>
            <a:pPr>
              <a:buFont typeface="Wingdings" pitchFamily="2" charset="2"/>
              <a:buChar char="Ø"/>
            </a:pPr>
            <a:r>
              <a:rPr lang="en-US" sz="3600" b="1" smtClean="0">
                <a:solidFill>
                  <a:schemeClr val="tx1"/>
                </a:solidFill>
              </a:rPr>
              <a:t>  Participate fully!</a:t>
            </a:r>
          </a:p>
        </p:txBody>
      </p:sp>
      <p:pic>
        <p:nvPicPr>
          <p:cNvPr id="9220" name="Picture 4" descr="MC90043483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962400"/>
            <a:ext cx="17145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693793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r>
              <a:rPr lang="en-US" smtClean="0"/>
              <a:t>How did adding the </a:t>
            </a:r>
            <a:r>
              <a:rPr lang="en-US" smtClean="0">
                <a:solidFill>
                  <a:srgbClr val="FF0000"/>
                </a:solidFill>
              </a:rPr>
              <a:t>frame</a:t>
            </a:r>
            <a:r>
              <a:rPr lang="en-US" smtClean="0"/>
              <a:t> support numeracy ?</a:t>
            </a:r>
          </a:p>
        </p:txBody>
      </p:sp>
      <p:sp>
        <p:nvSpPr>
          <p:cNvPr id="5" name="Content Placeholder 2"/>
          <p:cNvSpPr>
            <a:spLocks noGrp="1"/>
          </p:cNvSpPr>
          <p:nvPr>
            <p:ph sz="quarter" idx="13"/>
          </p:nvPr>
        </p:nvSpPr>
        <p:spPr>
          <a:xfrm>
            <a:off x="841375" y="2038350"/>
            <a:ext cx="3657600" cy="3951288"/>
          </a:xfrm>
        </p:spPr>
        <p:txBody>
          <a:bodyPr/>
          <a:lstStyle/>
          <a:p>
            <a:pPr eaLnBrk="1" hangingPunct="1">
              <a:defRPr/>
            </a:pPr>
            <a:r>
              <a:rPr lang="en-US" b="1" dirty="0" smtClean="0">
                <a:solidFill>
                  <a:srgbClr val="0070C0"/>
                </a:solidFill>
              </a:rPr>
              <a:t>Spatial Relationship</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One/Two More or Less</a:t>
            </a:r>
          </a:p>
          <a:p>
            <a:pPr marL="0" indent="0" eaLnBrk="1" hangingPunct="1">
              <a:buFont typeface="Wingdings" pitchFamily="2" charset="2"/>
              <a:buNone/>
              <a:defRPr/>
            </a:pPr>
            <a:endParaRPr lang="en-US" b="1" dirty="0" smtClean="0">
              <a:solidFill>
                <a:srgbClr val="0070C0"/>
              </a:solidFill>
            </a:endParaRPr>
          </a:p>
          <a:p>
            <a:pPr eaLnBrk="1" hangingPunct="1">
              <a:defRPr/>
            </a:pPr>
            <a:r>
              <a:rPr lang="en-US" b="1" dirty="0" smtClean="0">
                <a:solidFill>
                  <a:srgbClr val="0070C0"/>
                </a:solidFill>
              </a:rPr>
              <a:t>Benchmarks of 5 &amp; 10</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Part-Part-Whole</a:t>
            </a:r>
          </a:p>
          <a:p>
            <a:pPr eaLnBrk="1" hangingPunct="1">
              <a:defRPr/>
            </a:pPr>
            <a:endParaRPr lang="en-US" b="1" dirty="0">
              <a:solidFill>
                <a:srgbClr val="0070C0"/>
              </a:solidFill>
            </a:endParaRPr>
          </a:p>
          <a:p>
            <a:pPr marL="0" indent="0" eaLnBrk="1" hangingPunct="1">
              <a:buFont typeface="Wingdings" pitchFamily="2" charset="2"/>
              <a:buNone/>
              <a:defRPr/>
            </a:pPr>
            <a:endParaRPr lang="en-US" dirty="0" smtClean="0"/>
          </a:p>
        </p:txBody>
      </p:sp>
      <p:pic>
        <p:nvPicPr>
          <p:cNvPr id="54276" name="Picture 5" descr="http://www.schooljotter.com/imagefolders/cleveden/maths/numeracy20ic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133600"/>
            <a:ext cx="31242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80386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eaLnBrk="1" hangingPunct="1"/>
            <a:r>
              <a:rPr lang="en-US" b="1" smtClean="0"/>
              <a:t>What skills does this support?</a:t>
            </a:r>
          </a:p>
        </p:txBody>
      </p:sp>
      <p:pic>
        <p:nvPicPr>
          <p:cNvPr id="5529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611313" y="2581275"/>
            <a:ext cx="5921375" cy="286543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527846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2895600" y="436563"/>
            <a:ext cx="5697538" cy="1443037"/>
          </a:xfrm>
        </p:spPr>
        <p:txBody>
          <a:bodyPr/>
          <a:lstStyle/>
          <a:p>
            <a:pPr eaLnBrk="1" hangingPunct="1"/>
            <a:r>
              <a:rPr lang="en-US" b="1" smtClean="0"/>
              <a:t>How many now?</a:t>
            </a:r>
          </a:p>
        </p:txBody>
      </p:sp>
      <p:pic>
        <p:nvPicPr>
          <p:cNvPr id="56323"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rot="5400000">
            <a:off x="-1050925" y="2266950"/>
            <a:ext cx="6056313" cy="25828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6324" name="TextBox 3"/>
          <p:cNvSpPr txBox="1">
            <a:spLocks noChangeArrowheads="1"/>
          </p:cNvSpPr>
          <p:nvPr/>
        </p:nvSpPr>
        <p:spPr bwMode="auto">
          <a:xfrm>
            <a:off x="3657600" y="1828800"/>
            <a:ext cx="4953000"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eaLnBrk="1" hangingPunct="1"/>
            <a:r>
              <a:rPr lang="en-US" sz="2800"/>
              <a:t>“Tasks that encourage students to </a:t>
            </a:r>
            <a:r>
              <a:rPr lang="en-US" sz="2800" b="1">
                <a:solidFill>
                  <a:srgbClr val="C00000"/>
                </a:solidFill>
              </a:rPr>
              <a:t>think in collections</a:t>
            </a:r>
            <a:r>
              <a:rPr lang="en-US" sz="2800">
                <a:solidFill>
                  <a:srgbClr val="C00000"/>
                </a:solidFill>
              </a:rPr>
              <a:t> </a:t>
            </a:r>
            <a:r>
              <a:rPr lang="en-US" sz="2800"/>
              <a:t>provide rich opportunities for them to </a:t>
            </a:r>
            <a:r>
              <a:rPr lang="en-US" sz="2800" b="1">
                <a:solidFill>
                  <a:srgbClr val="C00000"/>
                </a:solidFill>
              </a:rPr>
              <a:t>construct abstract mathematical relationships </a:t>
            </a:r>
            <a:r>
              <a:rPr lang="en-US" sz="2800"/>
              <a:t>and become </a:t>
            </a:r>
            <a:r>
              <a:rPr lang="en-US" sz="2800" b="1">
                <a:solidFill>
                  <a:srgbClr val="C00000"/>
                </a:solidFill>
              </a:rPr>
              <a:t>powerful problem solvers</a:t>
            </a:r>
            <a:r>
              <a:rPr lang="en-US" sz="2800"/>
              <a:t>.”</a:t>
            </a:r>
          </a:p>
          <a:p>
            <a:pPr algn="r" eaLnBrk="1" hangingPunct="1"/>
            <a:r>
              <a:rPr lang="en-US" sz="2800"/>
              <a:t>-Wheatly &amp; Reynolds, 2010</a:t>
            </a:r>
          </a:p>
        </p:txBody>
      </p:sp>
    </p:spTree>
    <p:extLst>
      <p:ext uri="{BB962C8B-B14F-4D97-AF65-F5344CB8AC3E}">
        <p14:creationId xmlns:p14="http://schemas.microsoft.com/office/powerpoint/2010/main" val="329813994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smtClean="0"/>
              <a:t>How did adding the </a:t>
            </a:r>
            <a:r>
              <a:rPr lang="en-US" smtClean="0">
                <a:solidFill>
                  <a:srgbClr val="FF0000"/>
                </a:solidFill>
              </a:rPr>
              <a:t>pattern </a:t>
            </a:r>
            <a:r>
              <a:rPr lang="en-US" smtClean="0"/>
              <a:t>support numeracy ?</a:t>
            </a:r>
          </a:p>
        </p:txBody>
      </p:sp>
      <p:sp>
        <p:nvSpPr>
          <p:cNvPr id="5" name="Content Placeholder 2"/>
          <p:cNvSpPr>
            <a:spLocks noGrp="1"/>
          </p:cNvSpPr>
          <p:nvPr>
            <p:ph sz="quarter" idx="13"/>
          </p:nvPr>
        </p:nvSpPr>
        <p:spPr>
          <a:xfrm>
            <a:off x="841375" y="2038350"/>
            <a:ext cx="3657600" cy="3951288"/>
          </a:xfrm>
        </p:spPr>
        <p:txBody>
          <a:bodyPr/>
          <a:lstStyle/>
          <a:p>
            <a:pPr eaLnBrk="1" hangingPunct="1">
              <a:defRPr/>
            </a:pPr>
            <a:r>
              <a:rPr lang="en-US" b="1" dirty="0" smtClean="0">
                <a:solidFill>
                  <a:srgbClr val="0070C0"/>
                </a:solidFill>
              </a:rPr>
              <a:t>Spatial Relationship</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One/Two More or Less</a:t>
            </a:r>
          </a:p>
          <a:p>
            <a:pPr marL="0" indent="0" eaLnBrk="1" hangingPunct="1">
              <a:buFont typeface="Wingdings" pitchFamily="2" charset="2"/>
              <a:buNone/>
              <a:defRPr/>
            </a:pPr>
            <a:endParaRPr lang="en-US" b="1" dirty="0" smtClean="0">
              <a:solidFill>
                <a:srgbClr val="0070C0"/>
              </a:solidFill>
            </a:endParaRPr>
          </a:p>
          <a:p>
            <a:pPr eaLnBrk="1" hangingPunct="1">
              <a:defRPr/>
            </a:pPr>
            <a:r>
              <a:rPr lang="en-US" b="1" dirty="0" smtClean="0">
                <a:solidFill>
                  <a:srgbClr val="0070C0"/>
                </a:solidFill>
              </a:rPr>
              <a:t>Benchmarks of 5 &amp; 10</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Part-Part-Whole</a:t>
            </a:r>
          </a:p>
          <a:p>
            <a:pPr eaLnBrk="1" hangingPunct="1">
              <a:defRPr/>
            </a:pPr>
            <a:endParaRPr lang="en-US" b="1" dirty="0">
              <a:solidFill>
                <a:srgbClr val="0070C0"/>
              </a:solidFill>
            </a:endParaRPr>
          </a:p>
          <a:p>
            <a:pPr marL="0" indent="0" eaLnBrk="1" hangingPunct="1">
              <a:buFont typeface="Wingdings" pitchFamily="2" charset="2"/>
              <a:buNone/>
              <a:defRPr/>
            </a:pPr>
            <a:endParaRPr lang="en-US" dirty="0" smtClean="0"/>
          </a:p>
        </p:txBody>
      </p:sp>
      <p:pic>
        <p:nvPicPr>
          <p:cNvPr id="57348" name="Picture 5" descr="http://www.schooljotter.com/imagefolders/cleveden/maths/numeracy20ic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2133600"/>
            <a:ext cx="31242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814629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5">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228600" y="481013"/>
            <a:ext cx="6096000" cy="933450"/>
          </a:xfrm>
        </p:spPr>
        <p:txBody>
          <a:bodyPr/>
          <a:lstStyle/>
          <a:p>
            <a:pPr eaLnBrk="1" hangingPunct="1"/>
            <a:r>
              <a:rPr lang="en-US" sz="4400" b="1" smtClean="0"/>
              <a:t>The Rekenrek</a:t>
            </a:r>
          </a:p>
        </p:txBody>
      </p:sp>
      <p:sp>
        <p:nvSpPr>
          <p:cNvPr id="61443" name="Rectangle 3"/>
          <p:cNvSpPr>
            <a:spLocks noGrp="1" noChangeArrowheads="1"/>
          </p:cNvSpPr>
          <p:nvPr>
            <p:ph type="body" idx="1"/>
          </p:nvPr>
        </p:nvSpPr>
        <p:spPr>
          <a:xfrm>
            <a:off x="941388" y="1624013"/>
            <a:ext cx="7131050" cy="3851275"/>
          </a:xfrm>
        </p:spPr>
        <p:txBody>
          <a:bodyPr/>
          <a:lstStyle/>
          <a:p>
            <a:pPr eaLnBrk="1" hangingPunct="1">
              <a:lnSpc>
                <a:spcPct val="90000"/>
              </a:lnSpc>
              <a:spcBef>
                <a:spcPct val="50000"/>
              </a:spcBef>
              <a:buFont typeface="Wingdings" pitchFamily="2" charset="2"/>
              <a:buChar char="Ø"/>
            </a:pPr>
            <a:r>
              <a:rPr lang="en-US" smtClean="0"/>
              <a:t>is a tool </a:t>
            </a:r>
            <a:r>
              <a:rPr lang="en-US" b="1" smtClean="0"/>
              <a:t>developed</a:t>
            </a:r>
            <a:r>
              <a:rPr lang="en-US" smtClean="0"/>
              <a:t> at the                                  Freudenthal Institute in </a:t>
            </a:r>
            <a:r>
              <a:rPr lang="en-US" b="1" smtClean="0"/>
              <a:t>the                                                 Netherlands </a:t>
            </a:r>
            <a:r>
              <a:rPr lang="en-US" smtClean="0"/>
              <a:t>by Adrian Treffers                                   to support the natural mathematical development of children</a:t>
            </a:r>
          </a:p>
          <a:p>
            <a:pPr eaLnBrk="1" hangingPunct="1">
              <a:lnSpc>
                <a:spcPct val="90000"/>
              </a:lnSpc>
              <a:spcBef>
                <a:spcPct val="50000"/>
              </a:spcBef>
              <a:buFont typeface="Wingdings" pitchFamily="2" charset="2"/>
              <a:buChar char="Ø"/>
            </a:pPr>
            <a:r>
              <a:rPr lang="en-US" smtClean="0"/>
              <a:t>in </a:t>
            </a:r>
            <a:r>
              <a:rPr lang="en-US" b="1" smtClean="0"/>
              <a:t>Dutch</a:t>
            </a:r>
            <a:r>
              <a:rPr lang="en-US" smtClean="0"/>
              <a:t> means “</a:t>
            </a:r>
            <a:r>
              <a:rPr lang="en-US" b="1" smtClean="0"/>
              <a:t>calculating frame</a:t>
            </a:r>
            <a:r>
              <a:rPr lang="en-US" smtClean="0"/>
              <a:t>” or “</a:t>
            </a:r>
            <a:r>
              <a:rPr lang="en-US" b="1" smtClean="0"/>
              <a:t>arithmetic rack</a:t>
            </a:r>
            <a:r>
              <a:rPr lang="en-US" smtClean="0"/>
              <a:t>.”</a:t>
            </a:r>
          </a:p>
          <a:p>
            <a:pPr eaLnBrk="1" hangingPunct="1">
              <a:lnSpc>
                <a:spcPct val="90000"/>
              </a:lnSpc>
              <a:spcBef>
                <a:spcPct val="50000"/>
              </a:spcBef>
              <a:buFont typeface="Wingdings" pitchFamily="2" charset="2"/>
              <a:buChar char="Ø"/>
            </a:pPr>
            <a:r>
              <a:rPr lang="en-US" smtClean="0"/>
              <a:t>looks like a counting frame but is designed to move children away from counting each bead.</a:t>
            </a:r>
          </a:p>
          <a:p>
            <a:pPr eaLnBrk="1" hangingPunct="1">
              <a:lnSpc>
                <a:spcPct val="90000"/>
              </a:lnSpc>
              <a:spcBef>
                <a:spcPct val="50000"/>
              </a:spcBef>
              <a:buFont typeface="Wingdings" pitchFamily="2" charset="2"/>
              <a:buChar char="Ø"/>
            </a:pPr>
            <a:r>
              <a:rPr lang="en-US" smtClean="0"/>
              <a:t>looks like an abacus but it is not based on place value.</a:t>
            </a:r>
          </a:p>
        </p:txBody>
      </p:sp>
      <p:pic>
        <p:nvPicPr>
          <p:cNvPr id="58372" name="Picture 5" descr="C:\Users\lauronpedroza\Desktop\AC045101l[1].jpg"/>
          <p:cNvPicPr>
            <a:picLocks noChangeAspect="1" noChangeArrowheads="1"/>
          </p:cNvPicPr>
          <p:nvPr/>
        </p:nvPicPr>
        <p:blipFill>
          <a:blip r:embed="rId3">
            <a:extLst>
              <a:ext uri="{28A0092B-C50C-407E-A947-70E740481C1C}">
                <a14:useLocalDpi xmlns:a14="http://schemas.microsoft.com/office/drawing/2010/main" val="0"/>
              </a:ext>
            </a:extLst>
          </a:blip>
          <a:srcRect t="9601" b="8878"/>
          <a:stretch>
            <a:fillRect/>
          </a:stretch>
        </p:blipFill>
        <p:spPr bwMode="auto">
          <a:xfrm>
            <a:off x="5791200" y="304800"/>
            <a:ext cx="2722563" cy="221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37498213"/>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Effect transition="in" filter="fade">
                                      <p:cBhvr>
                                        <p:cTn id="7" dur="2000"/>
                                        <p:tgtEl>
                                          <p:spTgt spid="6144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1443">
                                            <p:txEl>
                                              <p:pRg st="1" end="1"/>
                                            </p:txEl>
                                          </p:spTgt>
                                        </p:tgtEl>
                                        <p:attrNameLst>
                                          <p:attrName>style.visibility</p:attrName>
                                        </p:attrNameLst>
                                      </p:cBhvr>
                                      <p:to>
                                        <p:strVal val="visible"/>
                                      </p:to>
                                    </p:set>
                                    <p:animEffect transition="in" filter="fade">
                                      <p:cBhvr>
                                        <p:cTn id="12" dur="2000"/>
                                        <p:tgtEl>
                                          <p:spTgt spid="61443">
                                            <p:txEl>
                                              <p:pRg st="1" end="1"/>
                                            </p:txEl>
                                          </p:spTgt>
                                        </p:tgtEl>
                                      </p:cBhvr>
                                    </p:animEffect>
                                  </p:childTnLst>
                                </p:cTn>
                              </p:par>
                            </p:childTnLst>
                          </p:cTn>
                        </p:par>
                        <p:par>
                          <p:cTn id="13" fill="hold" nodeType="afterGroup">
                            <p:stCondLst>
                              <p:cond delay="2000"/>
                            </p:stCondLst>
                            <p:childTnLst>
                              <p:par>
                                <p:cTn id="14" presetID="10" presetClass="entr" presetSubtype="0" fill="hold" grpId="0" nodeType="afterEffect">
                                  <p:stCondLst>
                                    <p:cond delay="0"/>
                                  </p:stCondLst>
                                  <p:childTnLst>
                                    <p:set>
                                      <p:cBhvr>
                                        <p:cTn id="15" dur="1" fill="hold">
                                          <p:stCondLst>
                                            <p:cond delay="0"/>
                                          </p:stCondLst>
                                        </p:cTn>
                                        <p:tgtEl>
                                          <p:spTgt spid="61443">
                                            <p:txEl>
                                              <p:pRg st="2" end="2"/>
                                            </p:txEl>
                                          </p:spTgt>
                                        </p:tgtEl>
                                        <p:attrNameLst>
                                          <p:attrName>style.visibility</p:attrName>
                                        </p:attrNameLst>
                                      </p:cBhvr>
                                      <p:to>
                                        <p:strVal val="visible"/>
                                      </p:to>
                                    </p:set>
                                    <p:animEffect transition="in" filter="fade">
                                      <p:cBhvr>
                                        <p:cTn id="16" dur="2000"/>
                                        <p:tgtEl>
                                          <p:spTgt spid="61443">
                                            <p:txEl>
                                              <p:pRg st="2" end="2"/>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61443">
                                            <p:txEl>
                                              <p:pRg st="3" end="3"/>
                                            </p:txEl>
                                          </p:spTgt>
                                        </p:tgtEl>
                                        <p:attrNameLst>
                                          <p:attrName>style.visibility</p:attrName>
                                        </p:attrNameLst>
                                      </p:cBhvr>
                                      <p:to>
                                        <p:strVal val="visible"/>
                                      </p:to>
                                    </p:set>
                                    <p:animEffect transition="in" filter="fade">
                                      <p:cBhvr>
                                        <p:cTn id="21" dur="2000"/>
                                        <p:tgtEl>
                                          <p:spTgt spid="6144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build="p" bldLvl="2"/>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a:xfrm>
            <a:off x="914400" y="436563"/>
            <a:ext cx="4953000" cy="1443037"/>
          </a:xfrm>
        </p:spPr>
        <p:txBody>
          <a:bodyPr/>
          <a:lstStyle/>
          <a:p>
            <a:pPr eaLnBrk="1" hangingPunct="1"/>
            <a:r>
              <a:rPr lang="en-US" sz="4400" b="1" smtClean="0"/>
              <a:t>Rekenreks</a:t>
            </a:r>
            <a:endParaRPr lang="en-US" b="1" smtClean="0"/>
          </a:p>
        </p:txBody>
      </p:sp>
      <p:sp>
        <p:nvSpPr>
          <p:cNvPr id="58371" name="Content Placeholder 2"/>
          <p:cNvSpPr>
            <a:spLocks noGrp="1"/>
          </p:cNvSpPr>
          <p:nvPr>
            <p:ph idx="1"/>
          </p:nvPr>
        </p:nvSpPr>
        <p:spPr/>
        <p:txBody>
          <a:bodyPr/>
          <a:lstStyle/>
          <a:p>
            <a:pPr eaLnBrk="1" hangingPunct="1">
              <a:buFont typeface="Wingdings" pitchFamily="2" charset="2"/>
              <a:buChar char="Ø"/>
            </a:pPr>
            <a:r>
              <a:rPr lang="en-US" sz="3200" smtClean="0"/>
              <a:t>The Rekenrek has a built-in structure that </a:t>
            </a:r>
            <a:r>
              <a:rPr lang="en-US" sz="3200" b="1" smtClean="0">
                <a:solidFill>
                  <a:srgbClr val="C00000"/>
                </a:solidFill>
              </a:rPr>
              <a:t>encourages children </a:t>
            </a:r>
            <a:r>
              <a:rPr lang="en-US" sz="3200" smtClean="0"/>
              <a:t>to use their </a:t>
            </a:r>
            <a:r>
              <a:rPr lang="en-US" sz="3200" b="1" smtClean="0">
                <a:solidFill>
                  <a:srgbClr val="C00000"/>
                </a:solidFill>
              </a:rPr>
              <a:t>knowledge about numbers </a:t>
            </a:r>
            <a:r>
              <a:rPr lang="en-US" sz="3200" smtClean="0"/>
              <a:t>instead of counting one to one.</a:t>
            </a:r>
          </a:p>
          <a:p>
            <a:pPr eaLnBrk="1" hangingPunct="1">
              <a:buFont typeface="Wingdings" pitchFamily="2" charset="2"/>
              <a:buChar char="Ø"/>
            </a:pPr>
            <a:r>
              <a:rPr lang="en-US" sz="3200" smtClean="0"/>
              <a:t>The built-in structure allows children the flexibility to </a:t>
            </a:r>
            <a:r>
              <a:rPr lang="en-US" sz="3200" b="1" smtClean="0">
                <a:solidFill>
                  <a:srgbClr val="C00000"/>
                </a:solidFill>
              </a:rPr>
              <a:t>develop more advanced strategies</a:t>
            </a:r>
            <a:r>
              <a:rPr lang="en-US" sz="3200" smtClean="0"/>
              <a:t> as well.</a:t>
            </a:r>
          </a:p>
        </p:txBody>
      </p:sp>
      <p:pic>
        <p:nvPicPr>
          <p:cNvPr id="59396" name="Picture 5" descr="C:\Users\lauronpedroza\Desktop\AC045095l[1].jpg"/>
          <p:cNvPicPr>
            <a:picLocks noChangeAspect="1" noChangeArrowheads="1"/>
          </p:cNvPicPr>
          <p:nvPr/>
        </p:nvPicPr>
        <p:blipFill>
          <a:blip r:embed="rId2" cstate="print">
            <a:extLst>
              <a:ext uri="{28A0092B-C50C-407E-A947-70E740481C1C}">
                <a14:useLocalDpi xmlns:a14="http://schemas.microsoft.com/office/drawing/2010/main" val="0"/>
              </a:ext>
            </a:extLst>
          </a:blip>
          <a:srcRect t="10956" b="10909"/>
          <a:stretch>
            <a:fillRect/>
          </a:stretch>
        </p:blipFill>
        <p:spPr bwMode="auto">
          <a:xfrm>
            <a:off x="5486400" y="385763"/>
            <a:ext cx="2133600" cy="166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1185998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837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1"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pPr eaLnBrk="1" hangingPunct="1"/>
            <a:r>
              <a:rPr lang="en-US" b="1" smtClean="0"/>
              <a:t>Tournaki Study</a:t>
            </a:r>
          </a:p>
        </p:txBody>
      </p:sp>
      <p:sp>
        <p:nvSpPr>
          <p:cNvPr id="60419" name="Content Placeholder 2"/>
          <p:cNvSpPr>
            <a:spLocks noGrp="1"/>
          </p:cNvSpPr>
          <p:nvPr>
            <p:ph idx="1"/>
          </p:nvPr>
        </p:nvSpPr>
        <p:spPr>
          <a:xfrm>
            <a:off x="838200" y="1905000"/>
            <a:ext cx="7467600" cy="4084638"/>
          </a:xfrm>
        </p:spPr>
        <p:txBody>
          <a:bodyPr/>
          <a:lstStyle/>
          <a:p>
            <a:pPr marL="0" indent="0" algn="ctr" eaLnBrk="1" hangingPunct="1">
              <a:buFont typeface="Rage Italic" pitchFamily="66" charset="0"/>
              <a:buNone/>
            </a:pPr>
            <a:r>
              <a:rPr lang="en-US" sz="3200" smtClean="0"/>
              <a:t>“The rekenrek, in addition to being a manipulative, also </a:t>
            </a:r>
            <a:r>
              <a:rPr lang="en-US" sz="3200" b="1" smtClean="0">
                <a:solidFill>
                  <a:srgbClr val="C00000"/>
                </a:solidFill>
              </a:rPr>
              <a:t>acts as a facilitator of knowledge</a:t>
            </a:r>
            <a:r>
              <a:rPr lang="en-US" sz="3200" b="1" smtClean="0">
                <a:solidFill>
                  <a:srgbClr val="FF0000"/>
                </a:solidFill>
              </a:rPr>
              <a:t> </a:t>
            </a:r>
            <a:r>
              <a:rPr lang="en-US" sz="3200" smtClean="0"/>
              <a:t>while students develop efficient thinking strategies.  This process supports Gravemeijer’s (1991) argument that the </a:t>
            </a:r>
            <a:r>
              <a:rPr lang="en-US" sz="3200" b="1" smtClean="0">
                <a:solidFill>
                  <a:srgbClr val="C00000"/>
                </a:solidFill>
              </a:rPr>
              <a:t>materials themselves cannot transmit knowledge</a:t>
            </a:r>
            <a:r>
              <a:rPr lang="en-US" sz="3200" smtClean="0">
                <a:solidFill>
                  <a:srgbClr val="C00000"/>
                </a:solidFill>
              </a:rPr>
              <a:t>:  </a:t>
            </a:r>
            <a:r>
              <a:rPr lang="en-US" sz="3200" smtClean="0"/>
              <a:t>The learner must construct it.”</a:t>
            </a:r>
          </a:p>
        </p:txBody>
      </p:sp>
    </p:spTree>
    <p:extLst>
      <p:ext uri="{BB962C8B-B14F-4D97-AF65-F5344CB8AC3E}">
        <p14:creationId xmlns:p14="http://schemas.microsoft.com/office/powerpoint/2010/main" val="329536854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42" name="Title 1"/>
          <p:cNvSpPr>
            <a:spLocks noGrp="1"/>
          </p:cNvSpPr>
          <p:nvPr>
            <p:ph type="title"/>
          </p:nvPr>
        </p:nvSpPr>
        <p:spPr>
          <a:xfrm>
            <a:off x="550863" y="228600"/>
            <a:ext cx="8042275" cy="1066800"/>
          </a:xfrm>
        </p:spPr>
        <p:txBody>
          <a:bodyPr/>
          <a:lstStyle/>
          <a:p>
            <a:pPr eaLnBrk="1" hangingPunct="1"/>
            <a:r>
              <a:rPr lang="en-US" sz="3600" smtClean="0"/>
              <a:t>Building Early Numeracy</a:t>
            </a:r>
          </a:p>
        </p:txBody>
      </p:sp>
      <p:sp>
        <p:nvSpPr>
          <p:cNvPr id="60419" name="Content Placeholder 2"/>
          <p:cNvSpPr>
            <a:spLocks noGrp="1"/>
          </p:cNvSpPr>
          <p:nvPr>
            <p:ph sz="quarter" idx="13"/>
          </p:nvPr>
        </p:nvSpPr>
        <p:spPr>
          <a:xfrm>
            <a:off x="381000" y="1828800"/>
            <a:ext cx="3962400" cy="4465638"/>
          </a:xfrm>
        </p:spPr>
        <p:txBody>
          <a:bodyPr/>
          <a:lstStyle/>
          <a:p>
            <a:pPr eaLnBrk="1" hangingPunct="1"/>
            <a:r>
              <a:rPr lang="en-US" sz="2000" b="1" smtClean="0">
                <a:solidFill>
                  <a:srgbClr val="0070C0"/>
                </a:solidFill>
              </a:rPr>
              <a:t>“What do you notice?</a:t>
            </a:r>
            <a:r>
              <a:rPr lang="en-US" sz="2000" smtClean="0">
                <a:solidFill>
                  <a:srgbClr val="0070C0"/>
                </a:solidFill>
              </a:rPr>
              <a:t>”</a:t>
            </a:r>
          </a:p>
          <a:p>
            <a:pPr lvl="1" eaLnBrk="1" hangingPunct="1"/>
            <a:r>
              <a:rPr lang="en-US" sz="2000" smtClean="0"/>
              <a:t>explore the tool </a:t>
            </a:r>
          </a:p>
          <a:p>
            <a:pPr lvl="1" eaLnBrk="1" hangingPunct="1"/>
            <a:r>
              <a:rPr lang="en-US" sz="2000" smtClean="0"/>
              <a:t>learn the built in structure</a:t>
            </a:r>
          </a:p>
          <a:p>
            <a:pPr lvl="1" eaLnBrk="1" hangingPunct="1"/>
            <a:r>
              <a:rPr lang="en-US" sz="2000" smtClean="0"/>
              <a:t> before you have them use the tool.</a:t>
            </a:r>
          </a:p>
          <a:p>
            <a:pPr eaLnBrk="1" hangingPunct="1"/>
            <a:r>
              <a:rPr lang="en-US" sz="2000" b="1" smtClean="0">
                <a:solidFill>
                  <a:srgbClr val="0070C0"/>
                </a:solidFill>
              </a:rPr>
              <a:t>“Show Me”</a:t>
            </a:r>
            <a:r>
              <a:rPr lang="en-US" sz="2000" smtClean="0">
                <a:solidFill>
                  <a:srgbClr val="0070C0"/>
                </a:solidFill>
              </a:rPr>
              <a:t> </a:t>
            </a:r>
          </a:p>
          <a:p>
            <a:pPr lvl="1" eaLnBrk="1" hangingPunct="1"/>
            <a:r>
              <a:rPr lang="en-US" sz="2000" smtClean="0"/>
              <a:t>Have them show a certain number.</a:t>
            </a:r>
          </a:p>
          <a:p>
            <a:pPr lvl="1" eaLnBrk="1" hangingPunct="1"/>
            <a:r>
              <a:rPr lang="en-US" sz="2000" smtClean="0"/>
              <a:t>Some may count one-by-one</a:t>
            </a:r>
          </a:p>
          <a:p>
            <a:pPr lvl="1" eaLnBrk="1" hangingPunct="1"/>
            <a:r>
              <a:rPr lang="en-US" sz="2000" smtClean="0"/>
              <a:t>The structure of the tool allows for more advanced strategies.</a:t>
            </a:r>
          </a:p>
          <a:p>
            <a:pPr eaLnBrk="1" hangingPunct="1">
              <a:buFont typeface="Wingdings" pitchFamily="2" charset="2"/>
              <a:buNone/>
            </a:pPr>
            <a:r>
              <a:rPr lang="en-US" sz="2000" b="1" smtClean="0"/>
              <a:t>	</a:t>
            </a:r>
          </a:p>
        </p:txBody>
      </p:sp>
      <p:sp>
        <p:nvSpPr>
          <p:cNvPr id="2" name="Content Placeholder 1"/>
          <p:cNvSpPr>
            <a:spLocks noGrp="1"/>
          </p:cNvSpPr>
          <p:nvPr>
            <p:ph sz="quarter" idx="14"/>
          </p:nvPr>
        </p:nvSpPr>
        <p:spPr>
          <a:xfrm>
            <a:off x="4648200" y="1676400"/>
            <a:ext cx="3657600" cy="4572000"/>
          </a:xfrm>
        </p:spPr>
        <p:txBody>
          <a:bodyPr rtlCol="0">
            <a:normAutofit fontScale="92500" lnSpcReduction="10000"/>
          </a:bodyPr>
          <a:lstStyle/>
          <a:p>
            <a:pPr eaLnBrk="1" fontAlgn="auto" hangingPunct="1">
              <a:spcAft>
                <a:spcPts val="0"/>
              </a:spcAft>
              <a:defRPr/>
            </a:pPr>
            <a:r>
              <a:rPr lang="en-US" b="1" dirty="0">
                <a:solidFill>
                  <a:srgbClr val="0070C0"/>
                </a:solidFill>
              </a:rPr>
              <a:t>Flash forward </a:t>
            </a:r>
          </a:p>
          <a:p>
            <a:pPr marL="557784" lvl="1" eaLnBrk="1" fontAlgn="auto" hangingPunct="1">
              <a:spcAft>
                <a:spcPts val="0"/>
              </a:spcAft>
              <a:defRPr/>
            </a:pPr>
            <a:r>
              <a:rPr lang="en-US" dirty="0" smtClean="0">
                <a:solidFill>
                  <a:schemeClr val="tx1">
                    <a:lumMod val="75000"/>
                    <a:lumOff val="25000"/>
                  </a:schemeClr>
                </a:solidFill>
              </a:rPr>
              <a:t>Show </a:t>
            </a:r>
            <a:r>
              <a:rPr lang="en-US" dirty="0">
                <a:solidFill>
                  <a:schemeClr val="tx1">
                    <a:lumMod val="75000"/>
                    <a:lumOff val="25000"/>
                  </a:schemeClr>
                </a:solidFill>
              </a:rPr>
              <a:t>the </a:t>
            </a:r>
            <a:r>
              <a:rPr lang="en-US" dirty="0" err="1">
                <a:solidFill>
                  <a:schemeClr val="tx1">
                    <a:lumMod val="75000"/>
                    <a:lumOff val="25000"/>
                  </a:schemeClr>
                </a:solidFill>
              </a:rPr>
              <a:t>Rekenrek</a:t>
            </a:r>
            <a:r>
              <a:rPr lang="en-US" dirty="0">
                <a:solidFill>
                  <a:schemeClr val="tx1">
                    <a:lumMod val="75000"/>
                    <a:lumOff val="25000"/>
                  </a:schemeClr>
                </a:solidFill>
              </a:rPr>
              <a:t> of a certain number (1-10) for a few seconds </a:t>
            </a:r>
            <a:endParaRPr lang="en-US" dirty="0" smtClean="0">
              <a:solidFill>
                <a:schemeClr val="tx1">
                  <a:lumMod val="75000"/>
                  <a:lumOff val="25000"/>
                </a:schemeClr>
              </a:solidFill>
            </a:endParaRPr>
          </a:p>
          <a:p>
            <a:pPr marL="557784" lvl="1" eaLnBrk="1" fontAlgn="auto" hangingPunct="1">
              <a:spcAft>
                <a:spcPts val="0"/>
              </a:spcAft>
              <a:defRPr/>
            </a:pPr>
            <a:r>
              <a:rPr lang="en-US" dirty="0" smtClean="0">
                <a:solidFill>
                  <a:schemeClr val="tx1">
                    <a:lumMod val="75000"/>
                    <a:lumOff val="25000"/>
                  </a:schemeClr>
                </a:solidFill>
              </a:rPr>
              <a:t>Have </a:t>
            </a:r>
            <a:r>
              <a:rPr lang="en-US" dirty="0">
                <a:solidFill>
                  <a:schemeClr val="tx1">
                    <a:lumMod val="75000"/>
                    <a:lumOff val="25000"/>
                  </a:schemeClr>
                </a:solidFill>
              </a:rPr>
              <a:t>them determine which number was flashed. </a:t>
            </a:r>
            <a:endParaRPr lang="en-US" dirty="0" smtClean="0">
              <a:solidFill>
                <a:schemeClr val="tx1">
                  <a:lumMod val="75000"/>
                  <a:lumOff val="25000"/>
                </a:schemeClr>
              </a:solidFill>
            </a:endParaRPr>
          </a:p>
          <a:p>
            <a:pPr marL="557784" lvl="1" eaLnBrk="1" fontAlgn="auto" hangingPunct="1">
              <a:spcAft>
                <a:spcPts val="0"/>
              </a:spcAft>
              <a:defRPr/>
            </a:pPr>
            <a:r>
              <a:rPr lang="en-US" dirty="0" smtClean="0">
                <a:solidFill>
                  <a:schemeClr val="tx1">
                    <a:lumMod val="75000"/>
                    <a:lumOff val="25000"/>
                  </a:schemeClr>
                </a:solidFill>
              </a:rPr>
              <a:t>When </a:t>
            </a:r>
            <a:r>
              <a:rPr lang="en-US" dirty="0">
                <a:solidFill>
                  <a:schemeClr val="tx1">
                    <a:lumMod val="75000"/>
                    <a:lumOff val="25000"/>
                  </a:schemeClr>
                </a:solidFill>
              </a:rPr>
              <a:t>first starting allow enough time that children who need to can still count </a:t>
            </a:r>
            <a:r>
              <a:rPr lang="en-US" dirty="0" smtClean="0">
                <a:solidFill>
                  <a:schemeClr val="tx1">
                    <a:lumMod val="75000"/>
                    <a:lumOff val="25000"/>
                  </a:schemeClr>
                </a:solidFill>
              </a:rPr>
              <a:t>one-by-one.</a:t>
            </a:r>
          </a:p>
          <a:p>
            <a:pPr marL="557784" lvl="1" eaLnBrk="1" fontAlgn="auto" hangingPunct="1">
              <a:spcAft>
                <a:spcPts val="0"/>
              </a:spcAft>
              <a:defRPr/>
            </a:pPr>
            <a:r>
              <a:rPr lang="en-US" dirty="0" smtClean="0">
                <a:solidFill>
                  <a:schemeClr val="tx1">
                    <a:lumMod val="75000"/>
                    <a:lumOff val="25000"/>
                  </a:schemeClr>
                </a:solidFill>
              </a:rPr>
              <a:t>Gradually </a:t>
            </a:r>
            <a:r>
              <a:rPr lang="en-US" dirty="0">
                <a:solidFill>
                  <a:schemeClr val="tx1">
                    <a:lumMod val="75000"/>
                    <a:lumOff val="25000"/>
                  </a:schemeClr>
                </a:solidFill>
              </a:rPr>
              <a:t>shorten the time </a:t>
            </a:r>
            <a:r>
              <a:rPr lang="en-US" dirty="0" smtClean="0">
                <a:solidFill>
                  <a:schemeClr val="tx1">
                    <a:lumMod val="75000"/>
                    <a:lumOff val="25000"/>
                  </a:schemeClr>
                </a:solidFill>
              </a:rPr>
              <a:t>to encourage </a:t>
            </a:r>
            <a:r>
              <a:rPr lang="en-US" dirty="0">
                <a:solidFill>
                  <a:schemeClr val="tx1">
                    <a:lumMod val="75000"/>
                    <a:lumOff val="25000"/>
                  </a:schemeClr>
                </a:solidFill>
              </a:rPr>
              <a:t>children to see groupings.</a:t>
            </a:r>
          </a:p>
          <a:p>
            <a:pPr eaLnBrk="1" fontAlgn="auto" hangingPunct="1">
              <a:spcAft>
                <a:spcPts val="0"/>
              </a:spcAft>
              <a:buFont typeface="Wingdings" pitchFamily="2" charset="2"/>
              <a:buNone/>
              <a:defRPr/>
            </a:pPr>
            <a:r>
              <a:rPr lang="en-US" b="1" dirty="0">
                <a:solidFill>
                  <a:schemeClr val="tx1">
                    <a:lumMod val="75000"/>
                    <a:lumOff val="25000"/>
                  </a:schemeClr>
                </a:solidFill>
              </a:rPr>
              <a:t>	</a:t>
            </a:r>
            <a:endParaRPr lang="en-US" dirty="0">
              <a:solidFill>
                <a:schemeClr val="tx1">
                  <a:lumMod val="75000"/>
                  <a:lumOff val="25000"/>
                </a:schemeClr>
              </a:solidFill>
            </a:endParaRPr>
          </a:p>
        </p:txBody>
      </p:sp>
      <p:pic>
        <p:nvPicPr>
          <p:cNvPr id="61445" name="Picture 6" descr="http://www.genomicslawreport.com/wp-content/uploads/2009/08/Child-with-Magnifying-Glass5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04800"/>
            <a:ext cx="170815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6" name="Picture 8" descr="http://www.raffleticket.com/blog/wp-content/uploads/2012/10/fundraising_in_a_flash.jpg"/>
          <p:cNvPicPr>
            <a:picLocks noChangeAspect="1" noChangeArrowheads="1"/>
          </p:cNvPicPr>
          <p:nvPr/>
        </p:nvPicPr>
        <p:blipFill>
          <a:blip r:embed="rId3">
            <a:extLst>
              <a:ext uri="{28A0092B-C50C-407E-A947-70E740481C1C}">
                <a14:useLocalDpi xmlns:a14="http://schemas.microsoft.com/office/drawing/2010/main" val="0"/>
              </a:ext>
            </a:extLst>
          </a:blip>
          <a:srcRect t="7491" r="7974"/>
          <a:stretch>
            <a:fillRect/>
          </a:stretch>
        </p:blipFill>
        <p:spPr bwMode="auto">
          <a:xfrm>
            <a:off x="7239000" y="576263"/>
            <a:ext cx="1398588"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21367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041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499"/>
                                          </p:stCondLst>
                                        </p:cTn>
                                        <p:tgtEl>
                                          <p:spTgt spid="6041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499"/>
                                          </p:stCondLst>
                                        </p:cTn>
                                        <p:tgtEl>
                                          <p:spTgt spid="6041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499"/>
                                          </p:stCondLst>
                                        </p:cTn>
                                        <p:tgtEl>
                                          <p:spTgt spid="60419">
                                            <p:txEl>
                                              <p:pRg st="3" end="3"/>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499"/>
                                          </p:stCondLst>
                                        </p:cTn>
                                        <p:tgtEl>
                                          <p:spTgt spid="6041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499"/>
                                          </p:stCondLst>
                                        </p:cTn>
                                        <p:tgtEl>
                                          <p:spTgt spid="60419">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499"/>
                                          </p:stCondLst>
                                        </p:cTn>
                                        <p:tgtEl>
                                          <p:spTgt spid="60419">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499"/>
                                          </p:stCondLst>
                                        </p:cTn>
                                        <p:tgtEl>
                                          <p:spTgt spid="60419">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60419">
                                            <p:txEl>
                                              <p:pRg st="8" end="8"/>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2">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499"/>
                                          </p:stCondLst>
                                        </p:cTn>
                                        <p:tgtEl>
                                          <p:spTgt spid="2">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499"/>
                                          </p:stCondLst>
                                        </p:cTn>
                                        <p:tgtEl>
                                          <p:spTgt spid="2">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499"/>
                                          </p:stCondLst>
                                        </p:cTn>
                                        <p:tgtEl>
                                          <p:spTgt spid="2">
                                            <p:txEl>
                                              <p:pRg st="3" end="3"/>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499"/>
                                          </p:stCondLst>
                                        </p:cTn>
                                        <p:tgtEl>
                                          <p:spTgt spid="2">
                                            <p:txEl>
                                              <p:pRg st="4" end="4"/>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build="p" autoUpdateAnimBg="0"/>
      <p:bldP spid="2" grpId="0" build="p"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pPr eaLnBrk="1" hangingPunct="1"/>
            <a:r>
              <a:rPr lang="en-US" smtClean="0"/>
              <a:t>Growing Numeracy</a:t>
            </a:r>
          </a:p>
        </p:txBody>
      </p:sp>
      <p:sp>
        <p:nvSpPr>
          <p:cNvPr id="4" name="Content Placeholder 3"/>
          <p:cNvSpPr>
            <a:spLocks noGrp="1"/>
          </p:cNvSpPr>
          <p:nvPr>
            <p:ph sz="quarter" idx="13"/>
          </p:nvPr>
        </p:nvSpPr>
        <p:spPr>
          <a:xfrm>
            <a:off x="841375" y="2038350"/>
            <a:ext cx="3657600" cy="3951288"/>
          </a:xfrm>
        </p:spPr>
        <p:txBody>
          <a:bodyPr rtlCol="0">
            <a:normAutofit lnSpcReduction="10000"/>
          </a:bodyPr>
          <a:lstStyle/>
          <a:p>
            <a:pPr eaLnBrk="1" fontAlgn="auto" hangingPunct="1">
              <a:spcAft>
                <a:spcPts val="0"/>
              </a:spcAft>
              <a:defRPr/>
            </a:pPr>
            <a:r>
              <a:rPr lang="en-US" dirty="0" smtClean="0">
                <a:solidFill>
                  <a:srgbClr val="0070C0"/>
                </a:solidFill>
              </a:rPr>
              <a:t>Just One More</a:t>
            </a:r>
          </a:p>
          <a:p>
            <a:pPr marL="557784" lvl="1" eaLnBrk="1" fontAlgn="auto" hangingPunct="1">
              <a:spcAft>
                <a:spcPts val="0"/>
              </a:spcAft>
              <a:defRPr/>
            </a:pPr>
            <a:r>
              <a:rPr lang="en-US" dirty="0" smtClean="0">
                <a:solidFill>
                  <a:schemeClr val="tx1">
                    <a:lumMod val="75000"/>
                    <a:lumOff val="25000"/>
                  </a:schemeClr>
                </a:solidFill>
              </a:rPr>
              <a:t>Show a certain number</a:t>
            </a:r>
          </a:p>
          <a:p>
            <a:pPr marL="557784" lvl="1" eaLnBrk="1" fontAlgn="auto" hangingPunct="1">
              <a:spcAft>
                <a:spcPts val="0"/>
              </a:spcAft>
              <a:defRPr/>
            </a:pPr>
            <a:r>
              <a:rPr lang="en-US" dirty="0" smtClean="0">
                <a:solidFill>
                  <a:schemeClr val="tx1">
                    <a:lumMod val="75000"/>
                    <a:lumOff val="25000"/>
                  </a:schemeClr>
                </a:solidFill>
              </a:rPr>
              <a:t>Kids build theirs to show</a:t>
            </a:r>
          </a:p>
          <a:p>
            <a:pPr marL="822960" lvl="2" indent="-182880" eaLnBrk="1" fontAlgn="auto" hangingPunct="1">
              <a:spcAft>
                <a:spcPts val="0"/>
              </a:spcAft>
              <a:defRPr/>
            </a:pPr>
            <a:r>
              <a:rPr lang="en-US" dirty="0" smtClean="0">
                <a:solidFill>
                  <a:schemeClr val="tx1">
                    <a:lumMod val="75000"/>
                    <a:lumOff val="25000"/>
                  </a:schemeClr>
                </a:solidFill>
              </a:rPr>
              <a:t>“One More”</a:t>
            </a:r>
          </a:p>
          <a:p>
            <a:pPr marL="822960" lvl="2" indent="-182880" eaLnBrk="1" fontAlgn="auto" hangingPunct="1">
              <a:spcAft>
                <a:spcPts val="0"/>
              </a:spcAft>
              <a:defRPr/>
            </a:pPr>
            <a:r>
              <a:rPr lang="en-US" dirty="0" smtClean="0">
                <a:solidFill>
                  <a:schemeClr val="tx1">
                    <a:lumMod val="75000"/>
                    <a:lumOff val="25000"/>
                  </a:schemeClr>
                </a:solidFill>
              </a:rPr>
              <a:t>“Two Less” </a:t>
            </a:r>
          </a:p>
          <a:p>
            <a:pPr eaLnBrk="1" fontAlgn="auto" hangingPunct="1">
              <a:spcAft>
                <a:spcPts val="0"/>
              </a:spcAft>
              <a:defRPr/>
            </a:pPr>
            <a:r>
              <a:rPr lang="en-US" dirty="0" smtClean="0">
                <a:solidFill>
                  <a:srgbClr val="0070C0"/>
                </a:solidFill>
              </a:rPr>
              <a:t>Peek-a- Boo</a:t>
            </a:r>
          </a:p>
          <a:p>
            <a:pPr marL="557784" lvl="1" eaLnBrk="1" fontAlgn="auto" hangingPunct="1">
              <a:spcAft>
                <a:spcPts val="0"/>
              </a:spcAft>
              <a:defRPr/>
            </a:pPr>
            <a:r>
              <a:rPr lang="en-US" dirty="0" smtClean="0">
                <a:solidFill>
                  <a:schemeClr val="tx1">
                    <a:lumMod val="75000"/>
                    <a:lumOff val="25000"/>
                  </a:schemeClr>
                </a:solidFill>
              </a:rPr>
              <a:t>Push some beads over </a:t>
            </a:r>
          </a:p>
          <a:p>
            <a:pPr marL="557784" lvl="1" eaLnBrk="1" fontAlgn="auto" hangingPunct="1">
              <a:spcAft>
                <a:spcPts val="0"/>
              </a:spcAft>
              <a:defRPr/>
            </a:pPr>
            <a:r>
              <a:rPr lang="en-US" dirty="0" smtClean="0">
                <a:solidFill>
                  <a:schemeClr val="tx1">
                    <a:lumMod val="75000"/>
                    <a:lumOff val="25000"/>
                  </a:schemeClr>
                </a:solidFill>
              </a:rPr>
              <a:t>Cover the rest</a:t>
            </a:r>
          </a:p>
          <a:p>
            <a:pPr marL="557784" lvl="1" eaLnBrk="1" fontAlgn="auto" hangingPunct="1">
              <a:spcAft>
                <a:spcPts val="0"/>
              </a:spcAft>
              <a:defRPr/>
            </a:pPr>
            <a:r>
              <a:rPr lang="en-US" dirty="0" smtClean="0">
                <a:solidFill>
                  <a:schemeClr val="tx1">
                    <a:lumMod val="75000"/>
                    <a:lumOff val="25000"/>
                  </a:schemeClr>
                </a:solidFill>
              </a:rPr>
              <a:t>“How many are hiding?”</a:t>
            </a:r>
            <a:endParaRPr lang="en-US" dirty="0">
              <a:solidFill>
                <a:schemeClr val="tx1">
                  <a:lumMod val="75000"/>
                  <a:lumOff val="25000"/>
                </a:schemeClr>
              </a:solidFill>
            </a:endParaRPr>
          </a:p>
        </p:txBody>
      </p:sp>
      <p:pic>
        <p:nvPicPr>
          <p:cNvPr id="62468" name="Content Placeholder 1"/>
          <p:cNvPicPr>
            <a:picLocks noGrp="1" noChangeAspect="1"/>
          </p:cNvPicPr>
          <p:nvPr>
            <p:ph sz="quarter" idx="14"/>
          </p:nvPr>
        </p:nvPicPr>
        <p:blipFill>
          <a:blip r:embed="rId2">
            <a:extLst>
              <a:ext uri="{28A0092B-C50C-407E-A947-70E740481C1C}">
                <a14:useLocalDpi xmlns:a14="http://schemas.microsoft.com/office/drawing/2010/main" val="0"/>
              </a:ext>
            </a:extLst>
          </a:blip>
          <a:srcRect/>
          <a:stretch>
            <a:fillRect/>
          </a:stretch>
        </p:blipFill>
        <p:spPr>
          <a:xfrm>
            <a:off x="5029200" y="1828800"/>
            <a:ext cx="3276600" cy="4202113"/>
          </a:xfrm>
        </p:spPr>
      </p:pic>
    </p:spTree>
    <p:extLst>
      <p:ext uri="{BB962C8B-B14F-4D97-AF65-F5344CB8AC3E}">
        <p14:creationId xmlns:p14="http://schemas.microsoft.com/office/powerpoint/2010/main" val="276733473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3490" name="Rectangle 2"/>
          <p:cNvSpPr>
            <a:spLocks noChangeArrowheads="1"/>
          </p:cNvSpPr>
          <p:nvPr/>
        </p:nvSpPr>
        <p:spPr bwMode="auto">
          <a:xfrm>
            <a:off x="495300" y="2387600"/>
            <a:ext cx="4127500" cy="17653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63491" name="Rectangle 3"/>
          <p:cNvSpPr>
            <a:spLocks noGrp="1" noChangeArrowheads="1"/>
          </p:cNvSpPr>
          <p:nvPr>
            <p:ph type="title"/>
          </p:nvPr>
        </p:nvSpPr>
        <p:spPr>
          <a:xfrm>
            <a:off x="785813" y="381000"/>
            <a:ext cx="7791450" cy="674688"/>
          </a:xfrm>
        </p:spPr>
        <p:txBody>
          <a:bodyPr lIns="92075" tIns="46038" rIns="92075" bIns="46038"/>
          <a:lstStyle/>
          <a:p>
            <a:pPr eaLnBrk="1" hangingPunct="1"/>
            <a:r>
              <a:rPr lang="en-US" b="1" smtClean="0"/>
              <a:t>Number Talks Review</a:t>
            </a:r>
          </a:p>
        </p:txBody>
      </p:sp>
      <p:sp>
        <p:nvSpPr>
          <p:cNvPr id="63492" name="Rectangle 11"/>
          <p:cNvSpPr>
            <a:spLocks noChangeArrowheads="1"/>
          </p:cNvSpPr>
          <p:nvPr/>
        </p:nvSpPr>
        <p:spPr bwMode="auto">
          <a:xfrm>
            <a:off x="8736013" y="25050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3493" name="Rectangle 12"/>
          <p:cNvSpPr>
            <a:spLocks noChangeArrowheads="1"/>
          </p:cNvSpPr>
          <p:nvPr/>
        </p:nvSpPr>
        <p:spPr bwMode="auto">
          <a:xfrm>
            <a:off x="303213" y="24542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3494" name="Line 13"/>
          <p:cNvSpPr>
            <a:spLocks noChangeShapeType="1"/>
          </p:cNvSpPr>
          <p:nvPr/>
        </p:nvSpPr>
        <p:spPr bwMode="auto">
          <a:xfrm>
            <a:off x="495300" y="2921000"/>
            <a:ext cx="82296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5" name="Line 14"/>
          <p:cNvSpPr>
            <a:spLocks noChangeShapeType="1"/>
          </p:cNvSpPr>
          <p:nvPr/>
        </p:nvSpPr>
        <p:spPr bwMode="auto">
          <a:xfrm>
            <a:off x="482600" y="3479800"/>
            <a:ext cx="82550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6" name="Oval 15"/>
          <p:cNvSpPr>
            <a:spLocks noChangeArrowheads="1"/>
          </p:cNvSpPr>
          <p:nvPr/>
        </p:nvSpPr>
        <p:spPr bwMode="auto">
          <a:xfrm>
            <a:off x="46815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497" name="Oval 16"/>
          <p:cNvSpPr>
            <a:spLocks noChangeArrowheads="1"/>
          </p:cNvSpPr>
          <p:nvPr/>
        </p:nvSpPr>
        <p:spPr bwMode="auto">
          <a:xfrm>
            <a:off x="50879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498" name="Oval 17"/>
          <p:cNvSpPr>
            <a:spLocks noChangeArrowheads="1"/>
          </p:cNvSpPr>
          <p:nvPr/>
        </p:nvSpPr>
        <p:spPr bwMode="auto">
          <a:xfrm>
            <a:off x="55070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499" name="Oval 18"/>
          <p:cNvSpPr>
            <a:spLocks noChangeArrowheads="1"/>
          </p:cNvSpPr>
          <p:nvPr/>
        </p:nvSpPr>
        <p:spPr bwMode="auto">
          <a:xfrm>
            <a:off x="5926138" y="33369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0" name="Oval 19"/>
          <p:cNvSpPr>
            <a:spLocks noChangeArrowheads="1"/>
          </p:cNvSpPr>
          <p:nvPr/>
        </p:nvSpPr>
        <p:spPr bwMode="auto">
          <a:xfrm>
            <a:off x="6294438" y="27019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1" name="Oval 20"/>
          <p:cNvSpPr>
            <a:spLocks noChangeArrowheads="1"/>
          </p:cNvSpPr>
          <p:nvPr/>
        </p:nvSpPr>
        <p:spPr bwMode="auto">
          <a:xfrm>
            <a:off x="5888038" y="27146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2" name="Oval 21"/>
          <p:cNvSpPr>
            <a:spLocks noChangeArrowheads="1"/>
          </p:cNvSpPr>
          <p:nvPr/>
        </p:nvSpPr>
        <p:spPr bwMode="auto">
          <a:xfrm>
            <a:off x="9096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3" name="Oval 22"/>
          <p:cNvSpPr>
            <a:spLocks noChangeArrowheads="1"/>
          </p:cNvSpPr>
          <p:nvPr/>
        </p:nvSpPr>
        <p:spPr bwMode="auto">
          <a:xfrm>
            <a:off x="13033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4" name="Oval 23"/>
          <p:cNvSpPr>
            <a:spLocks noChangeArrowheads="1"/>
          </p:cNvSpPr>
          <p:nvPr/>
        </p:nvSpPr>
        <p:spPr bwMode="auto">
          <a:xfrm>
            <a:off x="503238" y="27400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05" name="Oval 24"/>
          <p:cNvSpPr>
            <a:spLocks noChangeArrowheads="1"/>
          </p:cNvSpPr>
          <p:nvPr/>
        </p:nvSpPr>
        <p:spPr bwMode="auto">
          <a:xfrm>
            <a:off x="6756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06" name="Oval 25"/>
          <p:cNvSpPr>
            <a:spLocks noChangeArrowheads="1"/>
          </p:cNvSpPr>
          <p:nvPr/>
        </p:nvSpPr>
        <p:spPr bwMode="auto">
          <a:xfrm>
            <a:off x="7137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07" name="Oval 26"/>
          <p:cNvSpPr>
            <a:spLocks noChangeArrowheads="1"/>
          </p:cNvSpPr>
          <p:nvPr/>
        </p:nvSpPr>
        <p:spPr bwMode="auto">
          <a:xfrm>
            <a:off x="75311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08" name="Oval 27"/>
          <p:cNvSpPr>
            <a:spLocks noChangeArrowheads="1"/>
          </p:cNvSpPr>
          <p:nvPr/>
        </p:nvSpPr>
        <p:spPr bwMode="auto">
          <a:xfrm>
            <a:off x="79248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09" name="Oval 28"/>
          <p:cNvSpPr>
            <a:spLocks noChangeArrowheads="1"/>
          </p:cNvSpPr>
          <p:nvPr/>
        </p:nvSpPr>
        <p:spPr bwMode="auto">
          <a:xfrm>
            <a:off x="7924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0" name="Oval 29"/>
          <p:cNvSpPr>
            <a:spLocks noChangeArrowheads="1"/>
          </p:cNvSpPr>
          <p:nvPr/>
        </p:nvSpPr>
        <p:spPr bwMode="auto">
          <a:xfrm>
            <a:off x="67183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1" name="Oval 30"/>
          <p:cNvSpPr>
            <a:spLocks noChangeArrowheads="1"/>
          </p:cNvSpPr>
          <p:nvPr/>
        </p:nvSpPr>
        <p:spPr bwMode="auto">
          <a:xfrm>
            <a:off x="71247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2" name="Oval 31"/>
          <p:cNvSpPr>
            <a:spLocks noChangeArrowheads="1"/>
          </p:cNvSpPr>
          <p:nvPr/>
        </p:nvSpPr>
        <p:spPr bwMode="auto">
          <a:xfrm>
            <a:off x="75311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3" name="Oval 32"/>
          <p:cNvSpPr>
            <a:spLocks noChangeArrowheads="1"/>
          </p:cNvSpPr>
          <p:nvPr/>
        </p:nvSpPr>
        <p:spPr bwMode="auto">
          <a:xfrm>
            <a:off x="8318500" y="26987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4" name="Oval 33"/>
          <p:cNvSpPr>
            <a:spLocks noChangeArrowheads="1"/>
          </p:cNvSpPr>
          <p:nvPr/>
        </p:nvSpPr>
        <p:spPr bwMode="auto">
          <a:xfrm>
            <a:off x="8318500" y="32956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3515" name="Oval 34"/>
          <p:cNvSpPr>
            <a:spLocks noChangeArrowheads="1"/>
          </p:cNvSpPr>
          <p:nvPr/>
        </p:nvSpPr>
        <p:spPr bwMode="auto">
          <a:xfrm>
            <a:off x="63452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3516" name="AutoShape 35"/>
          <p:cNvSpPr>
            <a:spLocks noChangeArrowheads="1"/>
          </p:cNvSpPr>
          <p:nvPr/>
        </p:nvSpPr>
        <p:spPr bwMode="auto">
          <a:xfrm>
            <a:off x="2349500" y="1612900"/>
            <a:ext cx="485775" cy="582613"/>
          </a:xfrm>
          <a:prstGeom prst="downArrow">
            <a:avLst>
              <a:gd name="adj1" fmla="val 50000"/>
              <a:gd name="adj2" fmla="val 29984"/>
            </a:avLst>
          </a:prstGeom>
          <a:solidFill>
            <a:schemeClr val="tx2"/>
          </a:solidFill>
          <a:ln w="9525">
            <a:solidFill>
              <a:schemeClr val="tx1"/>
            </a:solidFill>
            <a:miter lim="800000"/>
            <a:headEnd/>
            <a:tailEnd/>
          </a:ln>
        </p:spPr>
        <p:txBody>
          <a:bodyPr vert="eaVert" wrap="none" anchor="ctr"/>
          <a:lstStyle/>
          <a:p>
            <a:endParaRPr lang="en-US"/>
          </a:p>
        </p:txBody>
      </p:sp>
      <p:sp>
        <p:nvSpPr>
          <p:cNvPr id="63517" name="Rectangle 37"/>
          <p:cNvSpPr>
            <a:spLocks noChangeArrowheads="1"/>
          </p:cNvSpPr>
          <p:nvPr/>
        </p:nvSpPr>
        <p:spPr bwMode="auto">
          <a:xfrm>
            <a:off x="1778000" y="1257300"/>
            <a:ext cx="16319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chemeClr val="tx2"/>
                </a:solidFill>
              </a:rPr>
              <a:t>Read this side</a:t>
            </a:r>
          </a:p>
        </p:txBody>
      </p:sp>
    </p:spTree>
    <p:extLst>
      <p:ext uri="{BB962C8B-B14F-4D97-AF65-F5344CB8AC3E}">
        <p14:creationId xmlns:p14="http://schemas.microsoft.com/office/powerpoint/2010/main" val="2943261934"/>
      </p:ext>
    </p:ext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3" name="Picture 5"/>
          <p:cNvPicPr>
            <a:picLocks noChangeAspect="1" noChangeArrowheads="1"/>
          </p:cNvPicPr>
          <p:nvPr/>
        </p:nvPicPr>
        <p:blipFill>
          <a:blip r:embed="rId2"/>
          <a:srcRect/>
          <a:stretch>
            <a:fillRect/>
          </a:stretch>
        </p:blipFill>
        <p:spPr bwMode="auto">
          <a:xfrm>
            <a:off x="228600" y="3124200"/>
            <a:ext cx="3864769" cy="3390900"/>
          </a:xfrm>
          <a:prstGeom prst="rect">
            <a:avLst/>
          </a:prstGeom>
          <a:noFill/>
        </p:spPr>
      </p:pic>
      <p:pic>
        <p:nvPicPr>
          <p:cNvPr id="53254" name="Picture 6"/>
          <p:cNvPicPr>
            <a:picLocks noChangeAspect="1" noChangeArrowheads="1"/>
          </p:cNvPicPr>
          <p:nvPr/>
        </p:nvPicPr>
        <p:blipFill>
          <a:blip r:embed="rId3"/>
          <a:srcRect l="8696" r="8075"/>
          <a:stretch>
            <a:fillRect/>
          </a:stretch>
        </p:blipFill>
        <p:spPr bwMode="auto">
          <a:xfrm>
            <a:off x="4743450" y="3276600"/>
            <a:ext cx="3829050" cy="3371850"/>
          </a:xfrm>
          <a:prstGeom prst="rect">
            <a:avLst/>
          </a:prstGeom>
          <a:noFill/>
        </p:spPr>
      </p:pic>
      <p:pic>
        <p:nvPicPr>
          <p:cNvPr id="53255" name="Picture 7"/>
          <p:cNvPicPr>
            <a:picLocks noChangeAspect="1" noChangeArrowheads="1"/>
          </p:cNvPicPr>
          <p:nvPr/>
        </p:nvPicPr>
        <p:blipFill>
          <a:blip r:embed="rId4"/>
          <a:srcRect/>
          <a:stretch>
            <a:fillRect/>
          </a:stretch>
        </p:blipFill>
        <p:spPr bwMode="auto">
          <a:xfrm>
            <a:off x="457200" y="228601"/>
            <a:ext cx="3429000" cy="2638425"/>
          </a:xfrm>
          <a:prstGeom prst="rect">
            <a:avLst/>
          </a:prstGeom>
          <a:noFill/>
        </p:spPr>
      </p:pic>
      <p:sp>
        <p:nvSpPr>
          <p:cNvPr id="53262" name="Rectangle 14"/>
          <p:cNvSpPr>
            <a:spLocks noGrp="1"/>
          </p:cNvSpPr>
          <p:nvPr>
            <p:ph type="body" sz="half" idx="1"/>
          </p:nvPr>
        </p:nvSpPr>
        <p:spPr>
          <a:xfrm>
            <a:off x="4972050" y="576587"/>
            <a:ext cx="3371850" cy="2286000"/>
          </a:xfrm>
        </p:spPr>
        <p:txBody>
          <a:bodyPr/>
          <a:lstStyle/>
          <a:p>
            <a:pPr algn="ctr">
              <a:buFont typeface="Arial" charset="0"/>
              <a:buNone/>
            </a:pPr>
            <a:r>
              <a:rPr lang="en-US" sz="2400" b="1" i="1" u="sng" dirty="0" smtClean="0">
                <a:latin typeface="+mj-lt"/>
              </a:rPr>
              <a:t>Math Requires:</a:t>
            </a:r>
          </a:p>
          <a:p>
            <a:r>
              <a:rPr lang="en-US" sz="1400" b="1" dirty="0" smtClean="0">
                <a:latin typeface="+mj-lt"/>
              </a:rPr>
              <a:t>Flexibility to other possibilities</a:t>
            </a:r>
          </a:p>
          <a:p>
            <a:r>
              <a:rPr lang="en-US" sz="1400" b="1" dirty="0" smtClean="0">
                <a:latin typeface="+mj-lt"/>
              </a:rPr>
              <a:t>Logical thought</a:t>
            </a:r>
          </a:p>
          <a:p>
            <a:r>
              <a:rPr lang="en-US" sz="1400" b="1" dirty="0" smtClean="0">
                <a:latin typeface="+mj-lt"/>
              </a:rPr>
              <a:t>Systematic thinking</a:t>
            </a:r>
          </a:p>
          <a:p>
            <a:r>
              <a:rPr lang="en-US" sz="1400" b="1" dirty="0" smtClean="0">
                <a:latin typeface="+mj-lt"/>
              </a:rPr>
              <a:t>Abstraction</a:t>
            </a:r>
          </a:p>
          <a:p>
            <a:r>
              <a:rPr lang="en-US" sz="1400" b="1" dirty="0" smtClean="0">
                <a:latin typeface="+mj-lt"/>
              </a:rPr>
              <a:t>Problem solving</a:t>
            </a:r>
          </a:p>
          <a:p>
            <a:r>
              <a:rPr lang="en-US" sz="1400" b="1" dirty="0" smtClean="0">
                <a:latin typeface="+mj-lt"/>
              </a:rPr>
              <a:t>Complex thinking</a:t>
            </a:r>
          </a:p>
        </p:txBody>
      </p:sp>
    </p:spTree>
    <p:extLst>
      <p:ext uri="{BB962C8B-B14F-4D97-AF65-F5344CB8AC3E}">
        <p14:creationId xmlns:p14="http://schemas.microsoft.com/office/powerpoint/2010/main" val="357642080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3255"/>
                                        </p:tgtEl>
                                        <p:attrNameLst>
                                          <p:attrName>style.visibility</p:attrName>
                                        </p:attrNameLst>
                                      </p:cBhvr>
                                      <p:to>
                                        <p:strVal val="visible"/>
                                      </p:to>
                                    </p:set>
                                    <p:anim calcmode="lin" valueType="num">
                                      <p:cBhvr additive="base">
                                        <p:cTn id="7" dur="500" fill="hold"/>
                                        <p:tgtEl>
                                          <p:spTgt spid="53255"/>
                                        </p:tgtEl>
                                        <p:attrNameLst>
                                          <p:attrName>ppt_x</p:attrName>
                                        </p:attrNameLst>
                                      </p:cBhvr>
                                      <p:tavLst>
                                        <p:tav tm="0">
                                          <p:val>
                                            <p:strVal val="#ppt_x"/>
                                          </p:val>
                                        </p:tav>
                                        <p:tav tm="100000">
                                          <p:val>
                                            <p:strVal val="#ppt_x"/>
                                          </p:val>
                                        </p:tav>
                                      </p:tavLst>
                                    </p:anim>
                                    <p:anim calcmode="lin" valueType="num">
                                      <p:cBhvr additive="base">
                                        <p:cTn id="8" dur="500" fill="hold"/>
                                        <p:tgtEl>
                                          <p:spTgt spid="5325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3253"/>
                                        </p:tgtEl>
                                        <p:attrNameLst>
                                          <p:attrName>style.visibility</p:attrName>
                                        </p:attrNameLst>
                                      </p:cBhvr>
                                      <p:to>
                                        <p:strVal val="visible"/>
                                      </p:to>
                                    </p:set>
                                    <p:anim calcmode="lin" valueType="num">
                                      <p:cBhvr additive="base">
                                        <p:cTn id="13" dur="500" fill="hold"/>
                                        <p:tgtEl>
                                          <p:spTgt spid="53253"/>
                                        </p:tgtEl>
                                        <p:attrNameLst>
                                          <p:attrName>ppt_x</p:attrName>
                                        </p:attrNameLst>
                                      </p:cBhvr>
                                      <p:tavLst>
                                        <p:tav tm="0">
                                          <p:val>
                                            <p:strVal val="#ppt_x"/>
                                          </p:val>
                                        </p:tav>
                                        <p:tav tm="100000">
                                          <p:val>
                                            <p:strVal val="#ppt_x"/>
                                          </p:val>
                                        </p:tav>
                                      </p:tavLst>
                                    </p:anim>
                                    <p:anim calcmode="lin" valueType="num">
                                      <p:cBhvr additive="base">
                                        <p:cTn id="14"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3254"/>
                                        </p:tgtEl>
                                        <p:attrNameLst>
                                          <p:attrName>style.visibility</p:attrName>
                                        </p:attrNameLst>
                                      </p:cBhvr>
                                      <p:to>
                                        <p:strVal val="visible"/>
                                      </p:to>
                                    </p:set>
                                    <p:anim calcmode="lin" valueType="num">
                                      <p:cBhvr additive="base">
                                        <p:cTn id="19" dur="500" fill="hold"/>
                                        <p:tgtEl>
                                          <p:spTgt spid="53254"/>
                                        </p:tgtEl>
                                        <p:attrNameLst>
                                          <p:attrName>ppt_x</p:attrName>
                                        </p:attrNameLst>
                                      </p:cBhvr>
                                      <p:tavLst>
                                        <p:tav tm="0">
                                          <p:val>
                                            <p:strVal val="#ppt_x"/>
                                          </p:val>
                                        </p:tav>
                                        <p:tav tm="100000">
                                          <p:val>
                                            <p:strVal val="#ppt_x"/>
                                          </p:val>
                                        </p:tav>
                                      </p:tavLst>
                                    </p:anim>
                                    <p:anim calcmode="lin" valueType="num">
                                      <p:cBhvr additive="base">
                                        <p:cTn id="20" dur="500" fill="hold"/>
                                        <p:tgtEl>
                                          <p:spTgt spid="5325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3262">
                                            <p:txEl>
                                              <p:pRg st="0" end="0"/>
                                            </p:txEl>
                                          </p:spTgt>
                                        </p:tgtEl>
                                        <p:attrNameLst>
                                          <p:attrName>style.visibility</p:attrName>
                                        </p:attrNameLst>
                                      </p:cBhvr>
                                      <p:to>
                                        <p:strVal val="visible"/>
                                      </p:to>
                                    </p:set>
                                    <p:anim calcmode="lin" valueType="num">
                                      <p:cBhvr additive="base">
                                        <p:cTn id="25" dur="500" fill="hold"/>
                                        <p:tgtEl>
                                          <p:spTgt spid="5326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32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3262">
                                            <p:txEl>
                                              <p:pRg st="1" end="1"/>
                                            </p:txEl>
                                          </p:spTgt>
                                        </p:tgtEl>
                                        <p:attrNameLst>
                                          <p:attrName>style.visibility</p:attrName>
                                        </p:attrNameLst>
                                      </p:cBhvr>
                                      <p:to>
                                        <p:strVal val="visible"/>
                                      </p:to>
                                    </p:set>
                                    <p:anim calcmode="lin" valueType="num">
                                      <p:cBhvr additive="base">
                                        <p:cTn id="31" dur="500" fill="hold"/>
                                        <p:tgtEl>
                                          <p:spTgt spid="53262">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326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3262">
                                            <p:txEl>
                                              <p:pRg st="2" end="2"/>
                                            </p:txEl>
                                          </p:spTgt>
                                        </p:tgtEl>
                                        <p:attrNameLst>
                                          <p:attrName>style.visibility</p:attrName>
                                        </p:attrNameLst>
                                      </p:cBhvr>
                                      <p:to>
                                        <p:strVal val="visible"/>
                                      </p:to>
                                    </p:set>
                                    <p:anim calcmode="lin" valueType="num">
                                      <p:cBhvr additive="base">
                                        <p:cTn id="37" dur="500" fill="hold"/>
                                        <p:tgtEl>
                                          <p:spTgt spid="53262">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326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3262">
                                            <p:txEl>
                                              <p:pRg st="3" end="3"/>
                                            </p:txEl>
                                          </p:spTgt>
                                        </p:tgtEl>
                                        <p:attrNameLst>
                                          <p:attrName>style.visibility</p:attrName>
                                        </p:attrNameLst>
                                      </p:cBhvr>
                                      <p:to>
                                        <p:strVal val="visible"/>
                                      </p:to>
                                    </p:set>
                                    <p:anim calcmode="lin" valueType="num">
                                      <p:cBhvr additive="base">
                                        <p:cTn id="43" dur="500" fill="hold"/>
                                        <p:tgtEl>
                                          <p:spTgt spid="53262">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326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3262">
                                            <p:txEl>
                                              <p:pRg st="4" end="4"/>
                                            </p:txEl>
                                          </p:spTgt>
                                        </p:tgtEl>
                                        <p:attrNameLst>
                                          <p:attrName>style.visibility</p:attrName>
                                        </p:attrNameLst>
                                      </p:cBhvr>
                                      <p:to>
                                        <p:strVal val="visible"/>
                                      </p:to>
                                    </p:set>
                                    <p:anim calcmode="lin" valueType="num">
                                      <p:cBhvr additive="base">
                                        <p:cTn id="49" dur="500" fill="hold"/>
                                        <p:tgtEl>
                                          <p:spTgt spid="53262">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326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53262">
                                            <p:txEl>
                                              <p:pRg st="5" end="5"/>
                                            </p:txEl>
                                          </p:spTgt>
                                        </p:tgtEl>
                                        <p:attrNameLst>
                                          <p:attrName>style.visibility</p:attrName>
                                        </p:attrNameLst>
                                      </p:cBhvr>
                                      <p:to>
                                        <p:strVal val="visible"/>
                                      </p:to>
                                    </p:set>
                                    <p:anim calcmode="lin" valueType="num">
                                      <p:cBhvr additive="base">
                                        <p:cTn id="55" dur="500" fill="hold"/>
                                        <p:tgtEl>
                                          <p:spTgt spid="53262">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326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3262">
                                            <p:txEl>
                                              <p:pRg st="6" end="6"/>
                                            </p:txEl>
                                          </p:spTgt>
                                        </p:tgtEl>
                                        <p:attrNameLst>
                                          <p:attrName>style.visibility</p:attrName>
                                        </p:attrNameLst>
                                      </p:cBhvr>
                                      <p:to>
                                        <p:strVal val="visible"/>
                                      </p:to>
                                    </p:set>
                                    <p:anim calcmode="lin" valueType="num">
                                      <p:cBhvr additive="base">
                                        <p:cTn id="61" dur="500" fill="hold"/>
                                        <p:tgtEl>
                                          <p:spTgt spid="53262">
                                            <p:txEl>
                                              <p:pRg st="6" end="6"/>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326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62" grpId="0" build="p"/>
    </p:bld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11"/>
          <p:cNvSpPr>
            <a:spLocks noChangeArrowheads="1"/>
          </p:cNvSpPr>
          <p:nvPr/>
        </p:nvSpPr>
        <p:spPr bwMode="auto">
          <a:xfrm>
            <a:off x="8736013" y="25050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4515" name="Rectangle 12"/>
          <p:cNvSpPr>
            <a:spLocks noChangeArrowheads="1"/>
          </p:cNvSpPr>
          <p:nvPr/>
        </p:nvSpPr>
        <p:spPr bwMode="auto">
          <a:xfrm>
            <a:off x="303213" y="24542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4516" name="Line 13"/>
          <p:cNvSpPr>
            <a:spLocks noChangeShapeType="1"/>
          </p:cNvSpPr>
          <p:nvPr/>
        </p:nvSpPr>
        <p:spPr bwMode="auto">
          <a:xfrm>
            <a:off x="495300" y="2921000"/>
            <a:ext cx="82296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7" name="Line 14"/>
          <p:cNvSpPr>
            <a:spLocks noChangeShapeType="1"/>
          </p:cNvSpPr>
          <p:nvPr/>
        </p:nvSpPr>
        <p:spPr bwMode="auto">
          <a:xfrm>
            <a:off x="482600" y="3479800"/>
            <a:ext cx="82550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8" name="Oval 15"/>
          <p:cNvSpPr>
            <a:spLocks noChangeArrowheads="1"/>
          </p:cNvSpPr>
          <p:nvPr/>
        </p:nvSpPr>
        <p:spPr bwMode="auto">
          <a:xfrm>
            <a:off x="46815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19" name="Oval 16"/>
          <p:cNvSpPr>
            <a:spLocks noChangeArrowheads="1"/>
          </p:cNvSpPr>
          <p:nvPr/>
        </p:nvSpPr>
        <p:spPr bwMode="auto">
          <a:xfrm>
            <a:off x="50879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0" name="Oval 17"/>
          <p:cNvSpPr>
            <a:spLocks noChangeArrowheads="1"/>
          </p:cNvSpPr>
          <p:nvPr/>
        </p:nvSpPr>
        <p:spPr bwMode="auto">
          <a:xfrm>
            <a:off x="55070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1" name="Oval 18"/>
          <p:cNvSpPr>
            <a:spLocks noChangeArrowheads="1"/>
          </p:cNvSpPr>
          <p:nvPr/>
        </p:nvSpPr>
        <p:spPr bwMode="auto">
          <a:xfrm>
            <a:off x="5926138" y="33369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2" name="Oval 19"/>
          <p:cNvSpPr>
            <a:spLocks noChangeArrowheads="1"/>
          </p:cNvSpPr>
          <p:nvPr/>
        </p:nvSpPr>
        <p:spPr bwMode="auto">
          <a:xfrm>
            <a:off x="21415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3" name="Oval 20"/>
          <p:cNvSpPr>
            <a:spLocks noChangeArrowheads="1"/>
          </p:cNvSpPr>
          <p:nvPr/>
        </p:nvSpPr>
        <p:spPr bwMode="auto">
          <a:xfrm>
            <a:off x="17224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4" name="Oval 21"/>
          <p:cNvSpPr>
            <a:spLocks noChangeArrowheads="1"/>
          </p:cNvSpPr>
          <p:nvPr/>
        </p:nvSpPr>
        <p:spPr bwMode="auto">
          <a:xfrm>
            <a:off x="9096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5" name="Oval 22"/>
          <p:cNvSpPr>
            <a:spLocks noChangeArrowheads="1"/>
          </p:cNvSpPr>
          <p:nvPr/>
        </p:nvSpPr>
        <p:spPr bwMode="auto">
          <a:xfrm>
            <a:off x="13033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6" name="Oval 23"/>
          <p:cNvSpPr>
            <a:spLocks noChangeArrowheads="1"/>
          </p:cNvSpPr>
          <p:nvPr/>
        </p:nvSpPr>
        <p:spPr bwMode="auto">
          <a:xfrm>
            <a:off x="503238" y="27400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4527" name="Oval 24"/>
          <p:cNvSpPr>
            <a:spLocks noChangeArrowheads="1"/>
          </p:cNvSpPr>
          <p:nvPr/>
        </p:nvSpPr>
        <p:spPr bwMode="auto">
          <a:xfrm>
            <a:off x="6756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28" name="Oval 25"/>
          <p:cNvSpPr>
            <a:spLocks noChangeArrowheads="1"/>
          </p:cNvSpPr>
          <p:nvPr/>
        </p:nvSpPr>
        <p:spPr bwMode="auto">
          <a:xfrm>
            <a:off x="7137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29" name="Oval 26"/>
          <p:cNvSpPr>
            <a:spLocks noChangeArrowheads="1"/>
          </p:cNvSpPr>
          <p:nvPr/>
        </p:nvSpPr>
        <p:spPr bwMode="auto">
          <a:xfrm>
            <a:off x="75311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0" name="Oval 27"/>
          <p:cNvSpPr>
            <a:spLocks noChangeArrowheads="1"/>
          </p:cNvSpPr>
          <p:nvPr/>
        </p:nvSpPr>
        <p:spPr bwMode="auto">
          <a:xfrm>
            <a:off x="79248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1" name="Oval 28"/>
          <p:cNvSpPr>
            <a:spLocks noChangeArrowheads="1"/>
          </p:cNvSpPr>
          <p:nvPr/>
        </p:nvSpPr>
        <p:spPr bwMode="auto">
          <a:xfrm>
            <a:off x="7924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2" name="Oval 29"/>
          <p:cNvSpPr>
            <a:spLocks noChangeArrowheads="1"/>
          </p:cNvSpPr>
          <p:nvPr/>
        </p:nvSpPr>
        <p:spPr bwMode="auto">
          <a:xfrm>
            <a:off x="67056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3" name="Oval 30"/>
          <p:cNvSpPr>
            <a:spLocks noChangeArrowheads="1"/>
          </p:cNvSpPr>
          <p:nvPr/>
        </p:nvSpPr>
        <p:spPr bwMode="auto">
          <a:xfrm>
            <a:off x="71120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4" name="Oval 31"/>
          <p:cNvSpPr>
            <a:spLocks noChangeArrowheads="1"/>
          </p:cNvSpPr>
          <p:nvPr/>
        </p:nvSpPr>
        <p:spPr bwMode="auto">
          <a:xfrm>
            <a:off x="75311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5" name="Oval 32"/>
          <p:cNvSpPr>
            <a:spLocks noChangeArrowheads="1"/>
          </p:cNvSpPr>
          <p:nvPr/>
        </p:nvSpPr>
        <p:spPr bwMode="auto">
          <a:xfrm>
            <a:off x="8318500" y="26987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6" name="Oval 33"/>
          <p:cNvSpPr>
            <a:spLocks noChangeArrowheads="1"/>
          </p:cNvSpPr>
          <p:nvPr/>
        </p:nvSpPr>
        <p:spPr bwMode="auto">
          <a:xfrm>
            <a:off x="8318500" y="32956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4537" name="Oval 34"/>
          <p:cNvSpPr>
            <a:spLocks noChangeArrowheads="1"/>
          </p:cNvSpPr>
          <p:nvPr/>
        </p:nvSpPr>
        <p:spPr bwMode="auto">
          <a:xfrm>
            <a:off x="63452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Tree>
    <p:extLst>
      <p:ext uri="{BB962C8B-B14F-4D97-AF65-F5344CB8AC3E}">
        <p14:creationId xmlns:p14="http://schemas.microsoft.com/office/powerpoint/2010/main" val="1198428108"/>
      </p:ext>
    </p:extLst>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11"/>
          <p:cNvSpPr>
            <a:spLocks noChangeArrowheads="1"/>
          </p:cNvSpPr>
          <p:nvPr/>
        </p:nvSpPr>
        <p:spPr bwMode="auto">
          <a:xfrm>
            <a:off x="8736013" y="25050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5539" name="Rectangle 12"/>
          <p:cNvSpPr>
            <a:spLocks noChangeArrowheads="1"/>
          </p:cNvSpPr>
          <p:nvPr/>
        </p:nvSpPr>
        <p:spPr bwMode="auto">
          <a:xfrm>
            <a:off x="303213" y="24542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5540" name="Line 13"/>
          <p:cNvSpPr>
            <a:spLocks noChangeShapeType="1"/>
          </p:cNvSpPr>
          <p:nvPr/>
        </p:nvSpPr>
        <p:spPr bwMode="auto">
          <a:xfrm>
            <a:off x="495300" y="2921000"/>
            <a:ext cx="82296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1" name="Line 14"/>
          <p:cNvSpPr>
            <a:spLocks noChangeShapeType="1"/>
          </p:cNvSpPr>
          <p:nvPr/>
        </p:nvSpPr>
        <p:spPr bwMode="auto">
          <a:xfrm>
            <a:off x="482600" y="3479800"/>
            <a:ext cx="82550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542" name="Oval 15"/>
          <p:cNvSpPr>
            <a:spLocks noChangeArrowheads="1"/>
          </p:cNvSpPr>
          <p:nvPr/>
        </p:nvSpPr>
        <p:spPr bwMode="auto">
          <a:xfrm>
            <a:off x="541338" y="33115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3" name="Oval 16"/>
          <p:cNvSpPr>
            <a:spLocks noChangeArrowheads="1"/>
          </p:cNvSpPr>
          <p:nvPr/>
        </p:nvSpPr>
        <p:spPr bwMode="auto">
          <a:xfrm>
            <a:off x="947738" y="33115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4" name="Oval 17"/>
          <p:cNvSpPr>
            <a:spLocks noChangeArrowheads="1"/>
          </p:cNvSpPr>
          <p:nvPr/>
        </p:nvSpPr>
        <p:spPr bwMode="auto">
          <a:xfrm>
            <a:off x="1366838" y="33115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5" name="Oval 18"/>
          <p:cNvSpPr>
            <a:spLocks noChangeArrowheads="1"/>
          </p:cNvSpPr>
          <p:nvPr/>
        </p:nvSpPr>
        <p:spPr bwMode="auto">
          <a:xfrm>
            <a:off x="1785938" y="33242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6" name="Oval 19"/>
          <p:cNvSpPr>
            <a:spLocks noChangeArrowheads="1"/>
          </p:cNvSpPr>
          <p:nvPr/>
        </p:nvSpPr>
        <p:spPr bwMode="auto">
          <a:xfrm>
            <a:off x="6307138" y="27146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7" name="Oval 20"/>
          <p:cNvSpPr>
            <a:spLocks noChangeArrowheads="1"/>
          </p:cNvSpPr>
          <p:nvPr/>
        </p:nvSpPr>
        <p:spPr bwMode="auto">
          <a:xfrm>
            <a:off x="58880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8" name="Oval 21"/>
          <p:cNvSpPr>
            <a:spLocks noChangeArrowheads="1"/>
          </p:cNvSpPr>
          <p:nvPr/>
        </p:nvSpPr>
        <p:spPr bwMode="auto">
          <a:xfrm>
            <a:off x="50879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49" name="Oval 22"/>
          <p:cNvSpPr>
            <a:spLocks noChangeArrowheads="1"/>
          </p:cNvSpPr>
          <p:nvPr/>
        </p:nvSpPr>
        <p:spPr bwMode="auto">
          <a:xfrm>
            <a:off x="54816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50" name="Oval 23"/>
          <p:cNvSpPr>
            <a:spLocks noChangeArrowheads="1"/>
          </p:cNvSpPr>
          <p:nvPr/>
        </p:nvSpPr>
        <p:spPr bwMode="auto">
          <a:xfrm>
            <a:off x="4681538" y="27400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5551" name="Oval 24"/>
          <p:cNvSpPr>
            <a:spLocks noChangeArrowheads="1"/>
          </p:cNvSpPr>
          <p:nvPr/>
        </p:nvSpPr>
        <p:spPr bwMode="auto">
          <a:xfrm>
            <a:off x="26162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2" name="Oval 25"/>
          <p:cNvSpPr>
            <a:spLocks noChangeArrowheads="1"/>
          </p:cNvSpPr>
          <p:nvPr/>
        </p:nvSpPr>
        <p:spPr bwMode="auto">
          <a:xfrm>
            <a:off x="30099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3" name="Oval 26"/>
          <p:cNvSpPr>
            <a:spLocks noChangeArrowheads="1"/>
          </p:cNvSpPr>
          <p:nvPr/>
        </p:nvSpPr>
        <p:spPr bwMode="auto">
          <a:xfrm>
            <a:off x="75438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4" name="Oval 27"/>
          <p:cNvSpPr>
            <a:spLocks noChangeArrowheads="1"/>
          </p:cNvSpPr>
          <p:nvPr/>
        </p:nvSpPr>
        <p:spPr bwMode="auto">
          <a:xfrm>
            <a:off x="79375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5" name="Oval 28"/>
          <p:cNvSpPr>
            <a:spLocks noChangeArrowheads="1"/>
          </p:cNvSpPr>
          <p:nvPr/>
        </p:nvSpPr>
        <p:spPr bwMode="auto">
          <a:xfrm>
            <a:off x="7924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6" name="Oval 29"/>
          <p:cNvSpPr>
            <a:spLocks noChangeArrowheads="1"/>
          </p:cNvSpPr>
          <p:nvPr/>
        </p:nvSpPr>
        <p:spPr bwMode="auto">
          <a:xfrm>
            <a:off x="67310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7" name="Oval 30"/>
          <p:cNvSpPr>
            <a:spLocks noChangeArrowheads="1"/>
          </p:cNvSpPr>
          <p:nvPr/>
        </p:nvSpPr>
        <p:spPr bwMode="auto">
          <a:xfrm>
            <a:off x="71374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8" name="Oval 31"/>
          <p:cNvSpPr>
            <a:spLocks noChangeArrowheads="1"/>
          </p:cNvSpPr>
          <p:nvPr/>
        </p:nvSpPr>
        <p:spPr bwMode="auto">
          <a:xfrm>
            <a:off x="75311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59" name="Oval 32"/>
          <p:cNvSpPr>
            <a:spLocks noChangeArrowheads="1"/>
          </p:cNvSpPr>
          <p:nvPr/>
        </p:nvSpPr>
        <p:spPr bwMode="auto">
          <a:xfrm>
            <a:off x="8318500" y="26987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60" name="Oval 33"/>
          <p:cNvSpPr>
            <a:spLocks noChangeArrowheads="1"/>
          </p:cNvSpPr>
          <p:nvPr/>
        </p:nvSpPr>
        <p:spPr bwMode="auto">
          <a:xfrm>
            <a:off x="8318500" y="32956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5561" name="Oval 34"/>
          <p:cNvSpPr>
            <a:spLocks noChangeArrowheads="1"/>
          </p:cNvSpPr>
          <p:nvPr/>
        </p:nvSpPr>
        <p:spPr bwMode="auto">
          <a:xfrm>
            <a:off x="2205038" y="3311525"/>
            <a:ext cx="400050" cy="387350"/>
          </a:xfrm>
          <a:prstGeom prst="ellipse">
            <a:avLst/>
          </a:prstGeom>
          <a:solidFill>
            <a:srgbClr val="FF0000"/>
          </a:solidFill>
          <a:ln w="9525" algn="ctr">
            <a:solidFill>
              <a:srgbClr val="000000"/>
            </a:solidFill>
            <a:round/>
            <a:headEnd/>
            <a:tailEnd/>
          </a:ln>
        </p:spPr>
        <p:txBody>
          <a:bodyPr/>
          <a:lstStyle/>
          <a:p>
            <a:endParaRPr lang="en-US"/>
          </a:p>
        </p:txBody>
      </p:sp>
    </p:spTree>
    <p:extLst>
      <p:ext uri="{BB962C8B-B14F-4D97-AF65-F5344CB8AC3E}">
        <p14:creationId xmlns:p14="http://schemas.microsoft.com/office/powerpoint/2010/main" val="84212967"/>
      </p:ext>
    </p:extLst>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6562" name="Rectangle 10"/>
          <p:cNvSpPr>
            <a:spLocks noChangeArrowheads="1"/>
          </p:cNvSpPr>
          <p:nvPr/>
        </p:nvSpPr>
        <p:spPr bwMode="auto">
          <a:xfrm>
            <a:off x="8736013" y="25050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6563" name="Rectangle 11"/>
          <p:cNvSpPr>
            <a:spLocks noChangeArrowheads="1"/>
          </p:cNvSpPr>
          <p:nvPr/>
        </p:nvSpPr>
        <p:spPr bwMode="auto">
          <a:xfrm>
            <a:off x="303213" y="24542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6564" name="Line 12"/>
          <p:cNvSpPr>
            <a:spLocks noChangeShapeType="1"/>
          </p:cNvSpPr>
          <p:nvPr/>
        </p:nvSpPr>
        <p:spPr bwMode="auto">
          <a:xfrm>
            <a:off x="495300" y="2921000"/>
            <a:ext cx="82296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5" name="Line 13"/>
          <p:cNvSpPr>
            <a:spLocks noChangeShapeType="1"/>
          </p:cNvSpPr>
          <p:nvPr/>
        </p:nvSpPr>
        <p:spPr bwMode="auto">
          <a:xfrm>
            <a:off x="482600" y="3479800"/>
            <a:ext cx="82550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6566" name="Oval 14"/>
          <p:cNvSpPr>
            <a:spLocks noChangeArrowheads="1"/>
          </p:cNvSpPr>
          <p:nvPr/>
        </p:nvSpPr>
        <p:spPr bwMode="auto">
          <a:xfrm>
            <a:off x="9096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67" name="Oval 15"/>
          <p:cNvSpPr>
            <a:spLocks noChangeArrowheads="1"/>
          </p:cNvSpPr>
          <p:nvPr/>
        </p:nvSpPr>
        <p:spPr bwMode="auto">
          <a:xfrm>
            <a:off x="13287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68" name="Oval 16"/>
          <p:cNvSpPr>
            <a:spLocks noChangeArrowheads="1"/>
          </p:cNvSpPr>
          <p:nvPr/>
        </p:nvSpPr>
        <p:spPr bwMode="auto">
          <a:xfrm>
            <a:off x="1747838" y="32861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69" name="Oval 17"/>
          <p:cNvSpPr>
            <a:spLocks noChangeArrowheads="1"/>
          </p:cNvSpPr>
          <p:nvPr/>
        </p:nvSpPr>
        <p:spPr bwMode="auto">
          <a:xfrm>
            <a:off x="5159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0" name="Oval 18"/>
          <p:cNvSpPr>
            <a:spLocks noChangeArrowheads="1"/>
          </p:cNvSpPr>
          <p:nvPr/>
        </p:nvSpPr>
        <p:spPr bwMode="auto">
          <a:xfrm>
            <a:off x="21542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1" name="Oval 19"/>
          <p:cNvSpPr>
            <a:spLocks noChangeArrowheads="1"/>
          </p:cNvSpPr>
          <p:nvPr/>
        </p:nvSpPr>
        <p:spPr bwMode="auto">
          <a:xfrm>
            <a:off x="1735138" y="27146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2" name="Oval 20"/>
          <p:cNvSpPr>
            <a:spLocks noChangeArrowheads="1"/>
          </p:cNvSpPr>
          <p:nvPr/>
        </p:nvSpPr>
        <p:spPr bwMode="auto">
          <a:xfrm>
            <a:off x="9223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3" name="Oval 21"/>
          <p:cNvSpPr>
            <a:spLocks noChangeArrowheads="1"/>
          </p:cNvSpPr>
          <p:nvPr/>
        </p:nvSpPr>
        <p:spPr bwMode="auto">
          <a:xfrm>
            <a:off x="13160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4" name="Oval 22"/>
          <p:cNvSpPr>
            <a:spLocks noChangeArrowheads="1"/>
          </p:cNvSpPr>
          <p:nvPr/>
        </p:nvSpPr>
        <p:spPr bwMode="auto">
          <a:xfrm>
            <a:off x="515938" y="27400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6575" name="Oval 23"/>
          <p:cNvSpPr>
            <a:spLocks noChangeArrowheads="1"/>
          </p:cNvSpPr>
          <p:nvPr/>
        </p:nvSpPr>
        <p:spPr bwMode="auto">
          <a:xfrm>
            <a:off x="6756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76" name="Oval 24"/>
          <p:cNvSpPr>
            <a:spLocks noChangeArrowheads="1"/>
          </p:cNvSpPr>
          <p:nvPr/>
        </p:nvSpPr>
        <p:spPr bwMode="auto">
          <a:xfrm>
            <a:off x="71374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77" name="Oval 25"/>
          <p:cNvSpPr>
            <a:spLocks noChangeArrowheads="1"/>
          </p:cNvSpPr>
          <p:nvPr/>
        </p:nvSpPr>
        <p:spPr bwMode="auto">
          <a:xfrm>
            <a:off x="75311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78" name="Oval 26"/>
          <p:cNvSpPr>
            <a:spLocks noChangeArrowheads="1"/>
          </p:cNvSpPr>
          <p:nvPr/>
        </p:nvSpPr>
        <p:spPr bwMode="auto">
          <a:xfrm>
            <a:off x="79248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79" name="Oval 27"/>
          <p:cNvSpPr>
            <a:spLocks noChangeArrowheads="1"/>
          </p:cNvSpPr>
          <p:nvPr/>
        </p:nvSpPr>
        <p:spPr bwMode="auto">
          <a:xfrm>
            <a:off x="7924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0" name="Oval 28"/>
          <p:cNvSpPr>
            <a:spLocks noChangeArrowheads="1"/>
          </p:cNvSpPr>
          <p:nvPr/>
        </p:nvSpPr>
        <p:spPr bwMode="auto">
          <a:xfrm>
            <a:off x="67056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1" name="Oval 29"/>
          <p:cNvSpPr>
            <a:spLocks noChangeArrowheads="1"/>
          </p:cNvSpPr>
          <p:nvPr/>
        </p:nvSpPr>
        <p:spPr bwMode="auto">
          <a:xfrm>
            <a:off x="71120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2" name="Oval 30"/>
          <p:cNvSpPr>
            <a:spLocks noChangeArrowheads="1"/>
          </p:cNvSpPr>
          <p:nvPr/>
        </p:nvSpPr>
        <p:spPr bwMode="auto">
          <a:xfrm>
            <a:off x="75311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3" name="Oval 31"/>
          <p:cNvSpPr>
            <a:spLocks noChangeArrowheads="1"/>
          </p:cNvSpPr>
          <p:nvPr/>
        </p:nvSpPr>
        <p:spPr bwMode="auto">
          <a:xfrm>
            <a:off x="8318500" y="26987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4" name="Oval 32"/>
          <p:cNvSpPr>
            <a:spLocks noChangeArrowheads="1"/>
          </p:cNvSpPr>
          <p:nvPr/>
        </p:nvSpPr>
        <p:spPr bwMode="auto">
          <a:xfrm>
            <a:off x="8318500" y="32956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6585" name="Oval 33"/>
          <p:cNvSpPr>
            <a:spLocks noChangeArrowheads="1"/>
          </p:cNvSpPr>
          <p:nvPr/>
        </p:nvSpPr>
        <p:spPr bwMode="auto">
          <a:xfrm>
            <a:off x="2166938" y="3286125"/>
            <a:ext cx="400050" cy="387350"/>
          </a:xfrm>
          <a:prstGeom prst="ellipse">
            <a:avLst/>
          </a:prstGeom>
          <a:solidFill>
            <a:srgbClr val="FF0000"/>
          </a:solidFill>
          <a:ln w="9525" algn="ctr">
            <a:solidFill>
              <a:srgbClr val="000000"/>
            </a:solidFill>
            <a:round/>
            <a:headEnd/>
            <a:tailEnd/>
          </a:ln>
        </p:spPr>
        <p:txBody>
          <a:bodyPr/>
          <a:lstStyle/>
          <a:p>
            <a:endParaRPr lang="en-US"/>
          </a:p>
        </p:txBody>
      </p:sp>
    </p:spTree>
    <p:extLst>
      <p:ext uri="{BB962C8B-B14F-4D97-AF65-F5344CB8AC3E}">
        <p14:creationId xmlns:p14="http://schemas.microsoft.com/office/powerpoint/2010/main" val="3575038730"/>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7586" name="Rectangle 9"/>
          <p:cNvSpPr>
            <a:spLocks noChangeArrowheads="1"/>
          </p:cNvSpPr>
          <p:nvPr/>
        </p:nvSpPr>
        <p:spPr bwMode="gray">
          <a:xfrm>
            <a:off x="762000" y="152400"/>
            <a:ext cx="31750" cy="1052513"/>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kumimoji="1" lang="en-US" sz="2400">
              <a:latin typeface="Tahoma" pitchFamily="34" charset="0"/>
            </a:endParaRPr>
          </a:p>
        </p:txBody>
      </p:sp>
      <p:sp>
        <p:nvSpPr>
          <p:cNvPr id="67587" name="Rectangle 10"/>
          <p:cNvSpPr>
            <a:spLocks noChangeArrowheads="1"/>
          </p:cNvSpPr>
          <p:nvPr/>
        </p:nvSpPr>
        <p:spPr bwMode="gray">
          <a:xfrm>
            <a:off x="442913" y="942975"/>
            <a:ext cx="8226425" cy="31750"/>
          </a:xfrm>
          <a:prstGeom prst="rect">
            <a:avLst/>
          </a:pr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kumimoji="1" lang="en-US" sz="2400">
              <a:latin typeface="Tahoma" pitchFamily="34" charset="0"/>
            </a:endParaRPr>
          </a:p>
        </p:txBody>
      </p:sp>
      <p:sp>
        <p:nvSpPr>
          <p:cNvPr id="67588" name="Rectangle 11"/>
          <p:cNvSpPr>
            <a:spLocks noChangeArrowheads="1"/>
          </p:cNvSpPr>
          <p:nvPr/>
        </p:nvSpPr>
        <p:spPr bwMode="auto">
          <a:xfrm>
            <a:off x="8736013" y="25050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7589" name="Rectangle 12"/>
          <p:cNvSpPr>
            <a:spLocks noChangeArrowheads="1"/>
          </p:cNvSpPr>
          <p:nvPr/>
        </p:nvSpPr>
        <p:spPr bwMode="auto">
          <a:xfrm>
            <a:off x="303213" y="2454275"/>
            <a:ext cx="177800" cy="1625600"/>
          </a:xfrm>
          <a:prstGeom prst="rect">
            <a:avLst/>
          </a:prstGeom>
          <a:solidFill>
            <a:srgbClr val="C0C0C0"/>
          </a:solidFill>
          <a:ln w="9525" algn="ctr">
            <a:solidFill>
              <a:srgbClr val="000000"/>
            </a:solidFill>
            <a:miter lim="800000"/>
            <a:headEnd/>
            <a:tailEnd/>
          </a:ln>
        </p:spPr>
        <p:txBody>
          <a:bodyPr/>
          <a:lstStyle/>
          <a:p>
            <a:endParaRPr lang="en-US"/>
          </a:p>
        </p:txBody>
      </p:sp>
      <p:sp>
        <p:nvSpPr>
          <p:cNvPr id="67590" name="Line 13"/>
          <p:cNvSpPr>
            <a:spLocks noChangeShapeType="1"/>
          </p:cNvSpPr>
          <p:nvPr/>
        </p:nvSpPr>
        <p:spPr bwMode="auto">
          <a:xfrm>
            <a:off x="495300" y="2921000"/>
            <a:ext cx="82296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1" name="Line 14"/>
          <p:cNvSpPr>
            <a:spLocks noChangeShapeType="1"/>
          </p:cNvSpPr>
          <p:nvPr/>
        </p:nvSpPr>
        <p:spPr bwMode="auto">
          <a:xfrm>
            <a:off x="482600" y="3479800"/>
            <a:ext cx="8255000" cy="2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592" name="Oval 15"/>
          <p:cNvSpPr>
            <a:spLocks noChangeArrowheads="1"/>
          </p:cNvSpPr>
          <p:nvPr/>
        </p:nvSpPr>
        <p:spPr bwMode="auto">
          <a:xfrm>
            <a:off x="9096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3" name="Oval 16"/>
          <p:cNvSpPr>
            <a:spLocks noChangeArrowheads="1"/>
          </p:cNvSpPr>
          <p:nvPr/>
        </p:nvSpPr>
        <p:spPr bwMode="auto">
          <a:xfrm>
            <a:off x="13287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4" name="Oval 17"/>
          <p:cNvSpPr>
            <a:spLocks noChangeArrowheads="1"/>
          </p:cNvSpPr>
          <p:nvPr/>
        </p:nvSpPr>
        <p:spPr bwMode="auto">
          <a:xfrm>
            <a:off x="1747838" y="32861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5" name="Oval 18"/>
          <p:cNvSpPr>
            <a:spLocks noChangeArrowheads="1"/>
          </p:cNvSpPr>
          <p:nvPr/>
        </p:nvSpPr>
        <p:spPr bwMode="auto">
          <a:xfrm>
            <a:off x="515938" y="32988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6" name="Oval 19"/>
          <p:cNvSpPr>
            <a:spLocks noChangeArrowheads="1"/>
          </p:cNvSpPr>
          <p:nvPr/>
        </p:nvSpPr>
        <p:spPr bwMode="auto">
          <a:xfrm>
            <a:off x="21542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7" name="Oval 20"/>
          <p:cNvSpPr>
            <a:spLocks noChangeArrowheads="1"/>
          </p:cNvSpPr>
          <p:nvPr/>
        </p:nvSpPr>
        <p:spPr bwMode="auto">
          <a:xfrm>
            <a:off x="1735138" y="27146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8" name="Oval 21"/>
          <p:cNvSpPr>
            <a:spLocks noChangeArrowheads="1"/>
          </p:cNvSpPr>
          <p:nvPr/>
        </p:nvSpPr>
        <p:spPr bwMode="auto">
          <a:xfrm>
            <a:off x="9223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599" name="Oval 22"/>
          <p:cNvSpPr>
            <a:spLocks noChangeArrowheads="1"/>
          </p:cNvSpPr>
          <p:nvPr/>
        </p:nvSpPr>
        <p:spPr bwMode="auto">
          <a:xfrm>
            <a:off x="1316038" y="27273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600" name="Oval 23"/>
          <p:cNvSpPr>
            <a:spLocks noChangeArrowheads="1"/>
          </p:cNvSpPr>
          <p:nvPr/>
        </p:nvSpPr>
        <p:spPr bwMode="auto">
          <a:xfrm>
            <a:off x="515938" y="27400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601" name="Oval 24"/>
          <p:cNvSpPr>
            <a:spLocks noChangeArrowheads="1"/>
          </p:cNvSpPr>
          <p:nvPr/>
        </p:nvSpPr>
        <p:spPr bwMode="auto">
          <a:xfrm>
            <a:off x="2590800" y="32702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2" name="Oval 25"/>
          <p:cNvSpPr>
            <a:spLocks noChangeArrowheads="1"/>
          </p:cNvSpPr>
          <p:nvPr/>
        </p:nvSpPr>
        <p:spPr bwMode="auto">
          <a:xfrm>
            <a:off x="2997200" y="32702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3" name="Oval 26"/>
          <p:cNvSpPr>
            <a:spLocks noChangeArrowheads="1"/>
          </p:cNvSpPr>
          <p:nvPr/>
        </p:nvSpPr>
        <p:spPr bwMode="auto">
          <a:xfrm>
            <a:off x="7531100" y="33083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4" name="Oval 27"/>
          <p:cNvSpPr>
            <a:spLocks noChangeArrowheads="1"/>
          </p:cNvSpPr>
          <p:nvPr/>
        </p:nvSpPr>
        <p:spPr bwMode="auto">
          <a:xfrm>
            <a:off x="7924800" y="33210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5" name="Oval 28"/>
          <p:cNvSpPr>
            <a:spLocks noChangeArrowheads="1"/>
          </p:cNvSpPr>
          <p:nvPr/>
        </p:nvSpPr>
        <p:spPr bwMode="auto">
          <a:xfrm>
            <a:off x="7924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6" name="Oval 29"/>
          <p:cNvSpPr>
            <a:spLocks noChangeArrowheads="1"/>
          </p:cNvSpPr>
          <p:nvPr/>
        </p:nvSpPr>
        <p:spPr bwMode="auto">
          <a:xfrm>
            <a:off x="25781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7" name="Oval 30"/>
          <p:cNvSpPr>
            <a:spLocks noChangeArrowheads="1"/>
          </p:cNvSpPr>
          <p:nvPr/>
        </p:nvSpPr>
        <p:spPr bwMode="auto">
          <a:xfrm>
            <a:off x="29718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8" name="Oval 31"/>
          <p:cNvSpPr>
            <a:spLocks noChangeArrowheads="1"/>
          </p:cNvSpPr>
          <p:nvPr/>
        </p:nvSpPr>
        <p:spPr bwMode="auto">
          <a:xfrm>
            <a:off x="3378200" y="27114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09" name="Oval 32"/>
          <p:cNvSpPr>
            <a:spLocks noChangeArrowheads="1"/>
          </p:cNvSpPr>
          <p:nvPr/>
        </p:nvSpPr>
        <p:spPr bwMode="auto">
          <a:xfrm>
            <a:off x="8318500" y="26987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10" name="Oval 33"/>
          <p:cNvSpPr>
            <a:spLocks noChangeArrowheads="1"/>
          </p:cNvSpPr>
          <p:nvPr/>
        </p:nvSpPr>
        <p:spPr bwMode="auto">
          <a:xfrm>
            <a:off x="8318500" y="3295650"/>
            <a:ext cx="374650" cy="387350"/>
          </a:xfrm>
          <a:prstGeom prst="ellipse">
            <a:avLst/>
          </a:prstGeom>
          <a:solidFill>
            <a:srgbClr val="FFFFFF"/>
          </a:solidFill>
          <a:ln w="9525" algn="ctr">
            <a:solidFill>
              <a:srgbClr val="000000"/>
            </a:solidFill>
            <a:round/>
            <a:headEnd/>
            <a:tailEnd/>
          </a:ln>
        </p:spPr>
        <p:txBody>
          <a:bodyPr/>
          <a:lstStyle/>
          <a:p>
            <a:endParaRPr lang="en-US"/>
          </a:p>
        </p:txBody>
      </p:sp>
      <p:sp>
        <p:nvSpPr>
          <p:cNvPr id="67611" name="Oval 34"/>
          <p:cNvSpPr>
            <a:spLocks noChangeArrowheads="1"/>
          </p:cNvSpPr>
          <p:nvPr/>
        </p:nvSpPr>
        <p:spPr bwMode="auto">
          <a:xfrm>
            <a:off x="2166938" y="3286125"/>
            <a:ext cx="400050" cy="387350"/>
          </a:xfrm>
          <a:prstGeom prst="ellipse">
            <a:avLst/>
          </a:prstGeom>
          <a:solidFill>
            <a:srgbClr val="FF0000"/>
          </a:solidFill>
          <a:ln w="9525" algn="ctr">
            <a:solidFill>
              <a:srgbClr val="000000"/>
            </a:solidFill>
            <a:round/>
            <a:headEnd/>
            <a:tailEnd/>
          </a:ln>
        </p:spPr>
        <p:txBody>
          <a:bodyPr/>
          <a:lstStyle/>
          <a:p>
            <a:endParaRPr lang="en-US"/>
          </a:p>
        </p:txBody>
      </p:sp>
      <p:sp>
        <p:nvSpPr>
          <p:cNvPr id="67612" name="Text Box 35"/>
          <p:cNvSpPr txBox="1">
            <a:spLocks noChangeArrowheads="1"/>
          </p:cNvSpPr>
          <p:nvPr/>
        </p:nvSpPr>
        <p:spPr bwMode="auto">
          <a:xfrm>
            <a:off x="471488" y="533400"/>
            <a:ext cx="811371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eaLnBrk="1" hangingPunct="1"/>
            <a:r>
              <a:rPr lang="en-US" sz="3600" b="1">
                <a:latin typeface="Arial" pitchFamily="34" charset="0"/>
              </a:rPr>
              <a:t>Turn and Talk</a:t>
            </a:r>
            <a:r>
              <a:rPr lang="en-US" sz="3600">
                <a:latin typeface="Arial" pitchFamily="34" charset="0"/>
              </a:rPr>
              <a:t>:  What are all the possible ways children will figure out how many?</a:t>
            </a:r>
          </a:p>
        </p:txBody>
      </p:sp>
    </p:spTree>
    <p:extLst>
      <p:ext uri="{BB962C8B-B14F-4D97-AF65-F5344CB8AC3E}">
        <p14:creationId xmlns:p14="http://schemas.microsoft.com/office/powerpoint/2010/main" val="3791327239"/>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pPr eaLnBrk="1" hangingPunct="1"/>
            <a:r>
              <a:rPr lang="en-US" smtClean="0"/>
              <a:t>How did the</a:t>
            </a:r>
            <a:r>
              <a:rPr lang="en-US" smtClean="0">
                <a:solidFill>
                  <a:srgbClr val="FF0000"/>
                </a:solidFill>
              </a:rPr>
              <a:t> rekenrek </a:t>
            </a:r>
            <a:r>
              <a:rPr lang="en-US" smtClean="0"/>
              <a:t>support numeracy ?</a:t>
            </a:r>
          </a:p>
        </p:txBody>
      </p:sp>
      <p:sp>
        <p:nvSpPr>
          <p:cNvPr id="5" name="Content Placeholder 2"/>
          <p:cNvSpPr>
            <a:spLocks noGrp="1"/>
          </p:cNvSpPr>
          <p:nvPr>
            <p:ph sz="quarter" idx="13"/>
          </p:nvPr>
        </p:nvSpPr>
        <p:spPr>
          <a:xfrm>
            <a:off x="841375" y="2038350"/>
            <a:ext cx="3657600" cy="3951288"/>
          </a:xfrm>
        </p:spPr>
        <p:txBody>
          <a:bodyPr/>
          <a:lstStyle/>
          <a:p>
            <a:pPr eaLnBrk="1" hangingPunct="1">
              <a:defRPr/>
            </a:pPr>
            <a:r>
              <a:rPr lang="en-US" b="1" dirty="0" smtClean="0">
                <a:solidFill>
                  <a:srgbClr val="0070C0"/>
                </a:solidFill>
              </a:rPr>
              <a:t>Spatial Relationship</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One/Two More or Less</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Benchmarks of 5 &amp; 10</a:t>
            </a:r>
          </a:p>
          <a:p>
            <a:pPr marL="0" indent="0" eaLnBrk="1" hangingPunct="1">
              <a:buFont typeface="Wingdings" pitchFamily="2" charset="2"/>
              <a:buNone/>
              <a:defRPr/>
            </a:pPr>
            <a:endParaRPr lang="en-US" sz="1400" dirty="0" smtClean="0"/>
          </a:p>
          <a:p>
            <a:pPr eaLnBrk="1" hangingPunct="1">
              <a:defRPr/>
            </a:pPr>
            <a:r>
              <a:rPr lang="en-US" b="1" dirty="0" smtClean="0">
                <a:solidFill>
                  <a:srgbClr val="0070C0"/>
                </a:solidFill>
              </a:rPr>
              <a:t>Part-Part-Whole</a:t>
            </a:r>
            <a:endParaRPr lang="en-US" dirty="0" smtClean="0"/>
          </a:p>
        </p:txBody>
      </p:sp>
      <p:pic>
        <p:nvPicPr>
          <p:cNvPr id="68612" name="Picture 5" descr="http://www.schooljotter.com/imagefolders/cleveden/maths/numeracy20ic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2286000"/>
            <a:ext cx="3124200" cy="331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797538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algn="l" eaLnBrk="1" hangingPunct="1"/>
            <a:r>
              <a:rPr lang="en-US" sz="4400" smtClean="0"/>
              <a:t>Adding Context:</a:t>
            </a:r>
          </a:p>
        </p:txBody>
      </p:sp>
      <p:sp>
        <p:nvSpPr>
          <p:cNvPr id="69635" name="Rectangle 3"/>
          <p:cNvSpPr>
            <a:spLocks noGrp="1" noChangeArrowheads="1"/>
          </p:cNvSpPr>
          <p:nvPr>
            <p:ph sz="quarter" idx="13"/>
          </p:nvPr>
        </p:nvSpPr>
        <p:spPr>
          <a:xfrm>
            <a:off x="841375" y="2209800"/>
            <a:ext cx="3657600" cy="3779838"/>
          </a:xfrm>
        </p:spPr>
        <p:txBody>
          <a:bodyPr/>
          <a:lstStyle/>
          <a:p>
            <a:pPr eaLnBrk="1" hangingPunct="1"/>
            <a:r>
              <a:rPr lang="en-US" sz="2800" smtClean="0"/>
              <a:t>Attendance chart</a:t>
            </a:r>
          </a:p>
          <a:p>
            <a:pPr eaLnBrk="1" hangingPunct="1"/>
            <a:r>
              <a:rPr lang="en-US" sz="2800" smtClean="0"/>
              <a:t>Bunk beds</a:t>
            </a:r>
          </a:p>
          <a:p>
            <a:pPr eaLnBrk="1" hangingPunct="1"/>
            <a:r>
              <a:rPr lang="en-US" sz="2800" smtClean="0"/>
              <a:t>Double-decker bus</a:t>
            </a:r>
          </a:p>
          <a:p>
            <a:pPr eaLnBrk="1" hangingPunct="1"/>
            <a:r>
              <a:rPr lang="en-US" sz="2800" smtClean="0"/>
              <a:t>Bookshelves</a:t>
            </a:r>
          </a:p>
          <a:p>
            <a:pPr eaLnBrk="1" hangingPunct="1"/>
            <a:r>
              <a:rPr lang="en-US" sz="2800" smtClean="0"/>
              <a:t>A parking lot</a:t>
            </a:r>
          </a:p>
          <a:p>
            <a:pPr eaLnBrk="1" hangingPunct="1"/>
            <a:r>
              <a:rPr lang="en-US" sz="2800" smtClean="0"/>
              <a:t>Egg cartons</a:t>
            </a:r>
          </a:p>
        </p:txBody>
      </p:sp>
      <p:sp>
        <p:nvSpPr>
          <p:cNvPr id="69636" name="TextBox 2"/>
          <p:cNvSpPr txBox="1">
            <a:spLocks noChangeArrowheads="1"/>
          </p:cNvSpPr>
          <p:nvPr/>
        </p:nvSpPr>
        <p:spPr bwMode="auto">
          <a:xfrm>
            <a:off x="4953000" y="533400"/>
            <a:ext cx="35814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eaLnBrk="1" hangingPunct="1"/>
            <a:r>
              <a:rPr lang="en-US" sz="2400" b="1" i="1">
                <a:solidFill>
                  <a:srgbClr val="0070C0"/>
                </a:solidFill>
              </a:rPr>
              <a:t>Math Practice 4</a:t>
            </a:r>
            <a:r>
              <a:rPr lang="en-US" sz="2400" i="1">
                <a:solidFill>
                  <a:srgbClr val="0070C0"/>
                </a:solidFill>
              </a:rPr>
              <a:t>: Model with Mathematics… “mathematical meaning in their lived world”</a:t>
            </a:r>
          </a:p>
        </p:txBody>
      </p:sp>
      <p:pic>
        <p:nvPicPr>
          <p:cNvPr id="69637" name="Picture 2"/>
          <p:cNvPicPr>
            <a:picLocks noChangeAspect="1" noChangeArrowheads="1"/>
          </p:cNvPicPr>
          <p:nvPr/>
        </p:nvPicPr>
        <p:blipFill>
          <a:blip r:embed="rId3">
            <a:extLst>
              <a:ext uri="{28A0092B-C50C-407E-A947-70E740481C1C}">
                <a14:useLocalDpi xmlns:a14="http://schemas.microsoft.com/office/drawing/2010/main" val="0"/>
              </a:ext>
            </a:extLst>
          </a:blip>
          <a:srcRect r="9018" b="7176"/>
          <a:stretch>
            <a:fillRect/>
          </a:stretch>
        </p:blipFill>
        <p:spPr bwMode="auto">
          <a:xfrm>
            <a:off x="4495800" y="2362200"/>
            <a:ext cx="3959225" cy="3028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29241497"/>
      </p:ext>
    </p:extLst>
  </p:cSld>
  <p:clrMapOvr>
    <a:masterClrMapping/>
  </p:clrMapOvr>
  <p:transition spd="slow"/>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265113" y="342900"/>
            <a:ext cx="8421687" cy="723900"/>
          </a:xfrm>
        </p:spPr>
        <p:txBody>
          <a:bodyPr/>
          <a:lstStyle/>
          <a:p>
            <a:pPr eaLnBrk="1" hangingPunct="1"/>
            <a:r>
              <a:rPr lang="en-US" sz="5400" b="1" smtClean="0"/>
              <a:t>  </a:t>
            </a:r>
            <a:r>
              <a:rPr lang="en-US" sz="4400" b="1" smtClean="0"/>
              <a:t>Taking Attendance</a:t>
            </a:r>
          </a:p>
        </p:txBody>
      </p:sp>
      <p:pic>
        <p:nvPicPr>
          <p:cNvPr id="70659" name="Picture 4" descr="rekenrek attendance cropp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075" y="2211388"/>
            <a:ext cx="8129588"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Text Box 5"/>
          <p:cNvSpPr txBox="1">
            <a:spLocks noChangeArrowheads="1"/>
          </p:cNvSpPr>
          <p:nvPr/>
        </p:nvSpPr>
        <p:spPr bwMode="auto">
          <a:xfrm>
            <a:off x="228600" y="1150938"/>
            <a:ext cx="8763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mbria" pitchFamily="18" charset="0"/>
                <a:cs typeface="Arial" pitchFamily="34" charset="0"/>
              </a:defRPr>
            </a:lvl1pPr>
            <a:lvl2pPr marL="742950" indent="-285750" eaLnBrk="0" hangingPunct="0">
              <a:defRPr>
                <a:solidFill>
                  <a:schemeClr val="tx1"/>
                </a:solidFill>
                <a:latin typeface="Cambria" pitchFamily="18" charset="0"/>
                <a:cs typeface="Arial" pitchFamily="34" charset="0"/>
              </a:defRPr>
            </a:lvl2pPr>
            <a:lvl3pPr marL="1143000" indent="-228600" eaLnBrk="0" hangingPunct="0">
              <a:defRPr>
                <a:solidFill>
                  <a:schemeClr val="tx1"/>
                </a:solidFill>
                <a:latin typeface="Cambria" pitchFamily="18" charset="0"/>
                <a:cs typeface="Arial" pitchFamily="34" charset="0"/>
              </a:defRPr>
            </a:lvl3pPr>
            <a:lvl4pPr marL="1600200" indent="-228600" eaLnBrk="0" hangingPunct="0">
              <a:defRPr>
                <a:solidFill>
                  <a:schemeClr val="tx1"/>
                </a:solidFill>
                <a:latin typeface="Cambria" pitchFamily="18" charset="0"/>
                <a:cs typeface="Arial" pitchFamily="34" charset="0"/>
              </a:defRPr>
            </a:lvl4pPr>
            <a:lvl5pPr marL="2057400" indent="-228600" eaLnBrk="0" hangingPunct="0">
              <a:defRPr>
                <a:solidFill>
                  <a:schemeClr val="tx1"/>
                </a:solidFill>
                <a:latin typeface="Cambria" pitchFamily="18" charset="0"/>
                <a:cs typeface="Arial" pitchFamily="34" charset="0"/>
              </a:defRPr>
            </a:lvl5pPr>
            <a:lvl6pPr marL="2514600" indent="-228600" eaLnBrk="0" fontAlgn="base" hangingPunct="0">
              <a:spcBef>
                <a:spcPct val="0"/>
              </a:spcBef>
              <a:spcAft>
                <a:spcPct val="0"/>
              </a:spcAft>
              <a:defRPr>
                <a:solidFill>
                  <a:schemeClr val="tx1"/>
                </a:solidFill>
                <a:latin typeface="Cambria" pitchFamily="18" charset="0"/>
                <a:cs typeface="Arial" pitchFamily="34" charset="0"/>
              </a:defRPr>
            </a:lvl6pPr>
            <a:lvl7pPr marL="2971800" indent="-228600" eaLnBrk="0" fontAlgn="base" hangingPunct="0">
              <a:spcBef>
                <a:spcPct val="0"/>
              </a:spcBef>
              <a:spcAft>
                <a:spcPct val="0"/>
              </a:spcAft>
              <a:defRPr>
                <a:solidFill>
                  <a:schemeClr val="tx1"/>
                </a:solidFill>
                <a:latin typeface="Cambria" pitchFamily="18" charset="0"/>
                <a:cs typeface="Arial" pitchFamily="34" charset="0"/>
              </a:defRPr>
            </a:lvl7pPr>
            <a:lvl8pPr marL="3429000" indent="-228600" eaLnBrk="0" fontAlgn="base" hangingPunct="0">
              <a:spcBef>
                <a:spcPct val="0"/>
              </a:spcBef>
              <a:spcAft>
                <a:spcPct val="0"/>
              </a:spcAft>
              <a:defRPr>
                <a:solidFill>
                  <a:schemeClr val="tx1"/>
                </a:solidFill>
                <a:latin typeface="Cambria" pitchFamily="18" charset="0"/>
                <a:cs typeface="Arial" pitchFamily="34" charset="0"/>
              </a:defRPr>
            </a:lvl8pPr>
            <a:lvl9pPr marL="3886200" indent="-228600" eaLnBrk="0" fontAlgn="base" hangingPunct="0">
              <a:spcBef>
                <a:spcPct val="0"/>
              </a:spcBef>
              <a:spcAft>
                <a:spcPct val="0"/>
              </a:spcAft>
              <a:defRPr>
                <a:solidFill>
                  <a:schemeClr val="tx1"/>
                </a:solidFill>
                <a:latin typeface="Cambria" pitchFamily="18" charset="0"/>
                <a:cs typeface="Arial" pitchFamily="34" charset="0"/>
              </a:defRPr>
            </a:lvl9pPr>
          </a:lstStyle>
          <a:p>
            <a:pPr algn="ctr" eaLnBrk="1" hangingPunct="1"/>
            <a:r>
              <a:rPr lang="en-US" sz="2400">
                <a:solidFill>
                  <a:srgbClr val="0070C0"/>
                </a:solidFill>
                <a:latin typeface="Arial" pitchFamily="34" charset="0"/>
              </a:rPr>
              <a:t>How many children are here today? </a:t>
            </a:r>
          </a:p>
          <a:p>
            <a:pPr algn="ctr" eaLnBrk="1" hangingPunct="1"/>
            <a:r>
              <a:rPr lang="en-US" sz="2400">
                <a:solidFill>
                  <a:srgbClr val="0070C0"/>
                </a:solidFill>
                <a:latin typeface="Arial" pitchFamily="34" charset="0"/>
              </a:rPr>
              <a:t>How did you figure it out?</a:t>
            </a:r>
          </a:p>
        </p:txBody>
      </p:sp>
    </p:spTree>
    <p:extLst>
      <p:ext uri="{BB962C8B-B14F-4D97-AF65-F5344CB8AC3E}">
        <p14:creationId xmlns:p14="http://schemas.microsoft.com/office/powerpoint/2010/main" val="3125968416"/>
      </p:ext>
    </p:extLst>
  </p:cSld>
  <p:clrMapOvr>
    <a:masterClrMapping/>
  </p:clrMapOvr>
  <p:transition spd="slow"/>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650875" y="120650"/>
            <a:ext cx="7793038" cy="1462088"/>
          </a:xfrm>
        </p:spPr>
        <p:txBody>
          <a:bodyPr/>
          <a:lstStyle/>
          <a:p>
            <a:pPr eaLnBrk="1" hangingPunct="1"/>
            <a:r>
              <a:rPr lang="en-US" sz="4400" b="1" smtClean="0"/>
              <a:t>The Double-Decker Bus</a:t>
            </a:r>
          </a:p>
        </p:txBody>
      </p:sp>
      <p:pic>
        <p:nvPicPr>
          <p:cNvPr id="7168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788" y="1611313"/>
            <a:ext cx="7415212" cy="433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336559"/>
      </p:ext>
    </p:extLst>
  </p:cSld>
  <p:clrMapOvr>
    <a:masterClrMapping/>
  </p:clrMapOvr>
  <p:transition spd="slow"/>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750888" y="0"/>
            <a:ext cx="8012112" cy="2209800"/>
          </a:xfrm>
        </p:spPr>
        <p:txBody>
          <a:bodyPr/>
          <a:lstStyle/>
          <a:p>
            <a:pPr algn="l" eaLnBrk="1" hangingPunct="1"/>
            <a:r>
              <a:rPr lang="en-US" sz="2800" b="1" i="1" smtClean="0">
                <a:solidFill>
                  <a:srgbClr val="0070C0"/>
                </a:solidFill>
              </a:rPr>
              <a:t>Math Practice 2: Reasoning Abstractly and Quantitatively… “</a:t>
            </a:r>
            <a:r>
              <a:rPr lang="en-US" sz="2800" i="1" smtClean="0">
                <a:solidFill>
                  <a:srgbClr val="0070C0"/>
                </a:solidFill>
              </a:rPr>
              <a:t>Contextualizing and Decontextualizing”</a:t>
            </a:r>
          </a:p>
        </p:txBody>
      </p:sp>
      <p:sp>
        <p:nvSpPr>
          <p:cNvPr id="72707" name="Rectangle 3"/>
          <p:cNvSpPr>
            <a:spLocks noGrp="1" noChangeArrowheads="1"/>
          </p:cNvSpPr>
          <p:nvPr>
            <p:ph type="body" idx="1"/>
          </p:nvPr>
        </p:nvSpPr>
        <p:spPr>
          <a:xfrm>
            <a:off x="5410200" y="2179638"/>
            <a:ext cx="3048000" cy="3203575"/>
          </a:xfrm>
        </p:spPr>
        <p:txBody>
          <a:bodyPr/>
          <a:lstStyle/>
          <a:p>
            <a:pPr eaLnBrk="1" hangingPunct="1">
              <a:buFont typeface="Wingdings" pitchFamily="2" charset="2"/>
              <a:buChar char="Ø"/>
            </a:pPr>
            <a:r>
              <a:rPr lang="en-US" sz="2800" b="1" smtClean="0">
                <a:solidFill>
                  <a:srgbClr val="0070C0"/>
                </a:solidFill>
              </a:rPr>
              <a:t>Passenger Pairs</a:t>
            </a:r>
            <a:r>
              <a:rPr lang="en-US" sz="2800" smtClean="0"/>
              <a:t> matching game:</a:t>
            </a:r>
          </a:p>
          <a:p>
            <a:pPr eaLnBrk="1" hangingPunct="1">
              <a:buFont typeface="Wingdings" pitchFamily="2" charset="2"/>
              <a:buChar char="Ø"/>
            </a:pPr>
            <a:r>
              <a:rPr lang="en-US" sz="2800" smtClean="0"/>
              <a:t>	Moving from the bus story to a model of the context</a:t>
            </a:r>
          </a:p>
        </p:txBody>
      </p:sp>
      <p:grpSp>
        <p:nvGrpSpPr>
          <p:cNvPr id="72708" name="Group 1"/>
          <p:cNvGrpSpPr>
            <a:grpSpLocks/>
          </p:cNvGrpSpPr>
          <p:nvPr/>
        </p:nvGrpSpPr>
        <p:grpSpPr bwMode="auto">
          <a:xfrm>
            <a:off x="750888" y="1976438"/>
            <a:ext cx="4025900" cy="1676400"/>
            <a:chOff x="2019300" y="2540000"/>
            <a:chExt cx="4025900" cy="1676400"/>
          </a:xfrm>
        </p:grpSpPr>
        <p:sp>
          <p:nvSpPr>
            <p:cNvPr id="72736" name="AutoShape 21"/>
            <p:cNvSpPr>
              <a:spLocks noChangeArrowheads="1"/>
            </p:cNvSpPr>
            <p:nvPr/>
          </p:nvSpPr>
          <p:spPr bwMode="auto">
            <a:xfrm>
              <a:off x="2176463" y="2728913"/>
              <a:ext cx="2171700" cy="1143000"/>
            </a:xfrm>
            <a:prstGeom prst="roundRect">
              <a:avLst>
                <a:gd name="adj" fmla="val 16667"/>
              </a:avLst>
            </a:prstGeom>
            <a:solidFill>
              <a:srgbClr val="FFFFFF"/>
            </a:solidFill>
            <a:ln w="9525" algn="ctr">
              <a:solidFill>
                <a:srgbClr val="000000"/>
              </a:solidFill>
              <a:round/>
              <a:headEnd/>
              <a:tailEnd/>
            </a:ln>
          </p:spPr>
          <p:txBody>
            <a:bodyPr/>
            <a:lstStyle/>
            <a:p>
              <a:endParaRPr lang="en-US"/>
            </a:p>
          </p:txBody>
        </p:sp>
        <p:sp>
          <p:nvSpPr>
            <p:cNvPr id="72737" name="AutoShape 22"/>
            <p:cNvSpPr>
              <a:spLocks noChangeArrowheads="1"/>
            </p:cNvSpPr>
            <p:nvPr/>
          </p:nvSpPr>
          <p:spPr bwMode="auto">
            <a:xfrm rot="10800000">
              <a:off x="2405063" y="3643313"/>
              <a:ext cx="503237" cy="457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en-US"/>
            </a:p>
          </p:txBody>
        </p:sp>
        <p:sp>
          <p:nvSpPr>
            <p:cNvPr id="72738" name="AutoShape 23"/>
            <p:cNvSpPr>
              <a:spLocks noChangeArrowheads="1"/>
            </p:cNvSpPr>
            <p:nvPr/>
          </p:nvSpPr>
          <p:spPr bwMode="auto">
            <a:xfrm rot="10800000">
              <a:off x="3662363" y="3643313"/>
              <a:ext cx="503237" cy="457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en-US"/>
            </a:p>
          </p:txBody>
        </p:sp>
        <p:sp>
          <p:nvSpPr>
            <p:cNvPr id="72739" name="Oval 24"/>
            <p:cNvSpPr>
              <a:spLocks noChangeArrowheads="1"/>
            </p:cNvSpPr>
            <p:nvPr/>
          </p:nvSpPr>
          <p:spPr bwMode="auto">
            <a:xfrm>
              <a:off x="4430713" y="3497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40" name="Oval 25"/>
            <p:cNvSpPr>
              <a:spLocks noChangeArrowheads="1"/>
            </p:cNvSpPr>
            <p:nvPr/>
          </p:nvSpPr>
          <p:spPr bwMode="auto">
            <a:xfrm>
              <a:off x="4583113" y="3497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41" name="Oval 26"/>
            <p:cNvSpPr>
              <a:spLocks noChangeArrowheads="1"/>
            </p:cNvSpPr>
            <p:nvPr/>
          </p:nvSpPr>
          <p:spPr bwMode="auto">
            <a:xfrm>
              <a:off x="4735513" y="3497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42" name="Oval 27"/>
            <p:cNvSpPr>
              <a:spLocks noChangeArrowheads="1"/>
            </p:cNvSpPr>
            <p:nvPr/>
          </p:nvSpPr>
          <p:spPr bwMode="auto">
            <a:xfrm>
              <a:off x="4887913" y="3497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43" name="Oval 28"/>
            <p:cNvSpPr>
              <a:spLocks noChangeArrowheads="1"/>
            </p:cNvSpPr>
            <p:nvPr/>
          </p:nvSpPr>
          <p:spPr bwMode="auto">
            <a:xfrm>
              <a:off x="5040313" y="3497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44" name="Oval 29"/>
            <p:cNvSpPr>
              <a:spLocks noChangeArrowheads="1"/>
            </p:cNvSpPr>
            <p:nvPr/>
          </p:nvSpPr>
          <p:spPr bwMode="auto">
            <a:xfrm>
              <a:off x="5192713" y="3497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45" name="Oval 30"/>
            <p:cNvSpPr>
              <a:spLocks noChangeArrowheads="1"/>
            </p:cNvSpPr>
            <p:nvPr/>
          </p:nvSpPr>
          <p:spPr bwMode="auto">
            <a:xfrm>
              <a:off x="5345113" y="3497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46" name="Oval 31"/>
            <p:cNvSpPr>
              <a:spLocks noChangeArrowheads="1"/>
            </p:cNvSpPr>
            <p:nvPr/>
          </p:nvSpPr>
          <p:spPr bwMode="auto">
            <a:xfrm>
              <a:off x="5497513" y="3497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47" name="Oval 32"/>
            <p:cNvSpPr>
              <a:spLocks noChangeArrowheads="1"/>
            </p:cNvSpPr>
            <p:nvPr/>
          </p:nvSpPr>
          <p:spPr bwMode="auto">
            <a:xfrm>
              <a:off x="5649913" y="3497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48" name="Oval 33"/>
            <p:cNvSpPr>
              <a:spLocks noChangeArrowheads="1"/>
            </p:cNvSpPr>
            <p:nvPr/>
          </p:nvSpPr>
          <p:spPr bwMode="auto">
            <a:xfrm>
              <a:off x="5802313" y="3497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49" name="Line 34"/>
            <p:cNvSpPr>
              <a:spLocks noChangeShapeType="1"/>
            </p:cNvSpPr>
            <p:nvPr/>
          </p:nvSpPr>
          <p:spPr bwMode="auto">
            <a:xfrm>
              <a:off x="2176463" y="3071813"/>
              <a:ext cx="2211387" cy="111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50" name="Oval 35"/>
            <p:cNvSpPr>
              <a:spLocks noChangeArrowheads="1"/>
            </p:cNvSpPr>
            <p:nvPr/>
          </p:nvSpPr>
          <p:spPr bwMode="auto">
            <a:xfrm>
              <a:off x="5649913" y="30400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51" name="Oval 36"/>
            <p:cNvSpPr>
              <a:spLocks noChangeArrowheads="1"/>
            </p:cNvSpPr>
            <p:nvPr/>
          </p:nvSpPr>
          <p:spPr bwMode="auto">
            <a:xfrm>
              <a:off x="5802313" y="30400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52" name="Line 37"/>
            <p:cNvSpPr>
              <a:spLocks noChangeShapeType="1"/>
            </p:cNvSpPr>
            <p:nvPr/>
          </p:nvSpPr>
          <p:spPr bwMode="auto">
            <a:xfrm>
              <a:off x="2176463" y="3529013"/>
              <a:ext cx="2211387" cy="111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53" name="Oval 38"/>
            <p:cNvSpPr>
              <a:spLocks noChangeArrowheads="1"/>
            </p:cNvSpPr>
            <p:nvPr/>
          </p:nvSpPr>
          <p:spPr bwMode="auto">
            <a:xfrm>
              <a:off x="2178050" y="30114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54" name="Oval 39"/>
            <p:cNvSpPr>
              <a:spLocks noChangeArrowheads="1"/>
            </p:cNvSpPr>
            <p:nvPr/>
          </p:nvSpPr>
          <p:spPr bwMode="auto">
            <a:xfrm>
              <a:off x="2333625" y="30114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55" name="Oval 40"/>
            <p:cNvSpPr>
              <a:spLocks noChangeArrowheads="1"/>
            </p:cNvSpPr>
            <p:nvPr/>
          </p:nvSpPr>
          <p:spPr bwMode="auto">
            <a:xfrm>
              <a:off x="2489200" y="30114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56" name="Oval 41"/>
            <p:cNvSpPr>
              <a:spLocks noChangeArrowheads="1"/>
            </p:cNvSpPr>
            <p:nvPr/>
          </p:nvSpPr>
          <p:spPr bwMode="auto">
            <a:xfrm>
              <a:off x="2644775" y="30114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57" name="Oval 42"/>
            <p:cNvSpPr>
              <a:spLocks noChangeArrowheads="1"/>
            </p:cNvSpPr>
            <p:nvPr/>
          </p:nvSpPr>
          <p:spPr bwMode="auto">
            <a:xfrm>
              <a:off x="2803525" y="30114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58" name="Oval 43"/>
            <p:cNvSpPr>
              <a:spLocks noChangeArrowheads="1"/>
            </p:cNvSpPr>
            <p:nvPr/>
          </p:nvSpPr>
          <p:spPr bwMode="auto">
            <a:xfrm>
              <a:off x="2978150" y="3011488"/>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59" name="Oval 44"/>
            <p:cNvSpPr>
              <a:spLocks noChangeArrowheads="1"/>
            </p:cNvSpPr>
            <p:nvPr/>
          </p:nvSpPr>
          <p:spPr bwMode="auto">
            <a:xfrm>
              <a:off x="3133725" y="3011488"/>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60" name="Oval 45"/>
            <p:cNvSpPr>
              <a:spLocks noChangeArrowheads="1"/>
            </p:cNvSpPr>
            <p:nvPr/>
          </p:nvSpPr>
          <p:spPr bwMode="auto">
            <a:xfrm>
              <a:off x="3289300" y="3011488"/>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61" name="Rectangle 46"/>
            <p:cNvSpPr>
              <a:spLocks noChangeArrowheads="1"/>
            </p:cNvSpPr>
            <p:nvPr/>
          </p:nvSpPr>
          <p:spPr bwMode="auto">
            <a:xfrm>
              <a:off x="2019300" y="2540000"/>
              <a:ext cx="4025900" cy="1676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
        <p:nvSpPr>
          <p:cNvPr id="72709" name="Oval 53"/>
          <p:cNvSpPr>
            <a:spLocks noChangeArrowheads="1"/>
          </p:cNvSpPr>
          <p:nvPr/>
        </p:nvSpPr>
        <p:spPr bwMode="auto">
          <a:xfrm>
            <a:off x="4468813" y="5016500"/>
            <a:ext cx="146050" cy="146050"/>
          </a:xfrm>
          <a:prstGeom prst="ellipse">
            <a:avLst/>
          </a:prstGeom>
          <a:solidFill>
            <a:srgbClr val="FFFFFF"/>
          </a:solidFill>
          <a:ln w="9525" algn="ctr">
            <a:solidFill>
              <a:srgbClr val="000000"/>
            </a:solidFill>
            <a:round/>
            <a:headEnd/>
            <a:tailEnd/>
          </a:ln>
        </p:spPr>
        <p:txBody>
          <a:bodyPr/>
          <a:lstStyle/>
          <a:p>
            <a:endParaRPr lang="en-US"/>
          </a:p>
        </p:txBody>
      </p:sp>
      <p:grpSp>
        <p:nvGrpSpPr>
          <p:cNvPr id="72710" name="Group 2"/>
          <p:cNvGrpSpPr>
            <a:grpSpLocks/>
          </p:cNvGrpSpPr>
          <p:nvPr/>
        </p:nvGrpSpPr>
        <p:grpSpPr bwMode="auto">
          <a:xfrm>
            <a:off x="779463" y="4089400"/>
            <a:ext cx="4025900" cy="1739900"/>
            <a:chOff x="2106614" y="4559300"/>
            <a:chExt cx="4025900" cy="1739900"/>
          </a:xfrm>
        </p:grpSpPr>
        <p:sp>
          <p:nvSpPr>
            <p:cNvPr id="72711" name="AutoShape 47"/>
            <p:cNvSpPr>
              <a:spLocks noChangeArrowheads="1"/>
            </p:cNvSpPr>
            <p:nvPr/>
          </p:nvSpPr>
          <p:spPr bwMode="auto">
            <a:xfrm>
              <a:off x="2257427" y="4710113"/>
              <a:ext cx="2171700" cy="1143000"/>
            </a:xfrm>
            <a:prstGeom prst="roundRect">
              <a:avLst>
                <a:gd name="adj" fmla="val 16667"/>
              </a:avLst>
            </a:prstGeom>
            <a:solidFill>
              <a:srgbClr val="FFFFFF"/>
            </a:solidFill>
            <a:ln w="9525" algn="ctr">
              <a:solidFill>
                <a:srgbClr val="000000"/>
              </a:solidFill>
              <a:round/>
              <a:headEnd/>
              <a:tailEnd/>
            </a:ln>
          </p:spPr>
          <p:txBody>
            <a:bodyPr/>
            <a:lstStyle/>
            <a:p>
              <a:endParaRPr lang="en-US"/>
            </a:p>
          </p:txBody>
        </p:sp>
        <p:sp>
          <p:nvSpPr>
            <p:cNvPr id="72712" name="AutoShape 48"/>
            <p:cNvSpPr>
              <a:spLocks noChangeArrowheads="1"/>
            </p:cNvSpPr>
            <p:nvPr/>
          </p:nvSpPr>
          <p:spPr bwMode="auto">
            <a:xfrm rot="10800000">
              <a:off x="2398713" y="5624513"/>
              <a:ext cx="503237" cy="457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en-US"/>
            </a:p>
          </p:txBody>
        </p:sp>
        <p:sp>
          <p:nvSpPr>
            <p:cNvPr id="72713" name="AutoShape 49"/>
            <p:cNvSpPr>
              <a:spLocks noChangeArrowheads="1"/>
            </p:cNvSpPr>
            <p:nvPr/>
          </p:nvSpPr>
          <p:spPr bwMode="auto">
            <a:xfrm rot="10800000">
              <a:off x="3656013" y="5624513"/>
              <a:ext cx="503237" cy="4572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0 w 21600"/>
                <a:gd name="T13" fmla="*/ 0 h 21600"/>
                <a:gd name="T14" fmla="*/ 21600 w 21600"/>
                <a:gd name="T15" fmla="*/ 7713 h 21600"/>
              </a:gdLst>
              <a:ahLst/>
              <a:cxnLst>
                <a:cxn ang="T8">
                  <a:pos x="T0" y="T1"/>
                </a:cxn>
                <a:cxn ang="T9">
                  <a:pos x="T2" y="T3"/>
                </a:cxn>
                <a:cxn ang="T10">
                  <a:pos x="T4" y="T5"/>
                </a:cxn>
                <a:cxn ang="T11">
                  <a:pos x="T6" y="T7"/>
                </a:cxn>
              </a:cxnLst>
              <a:rect l="T12" t="T13" r="T14" b="T15"/>
              <a:pathLst>
                <a:path w="21600" h="21600">
                  <a:moveTo>
                    <a:pt x="5400" y="10800"/>
                  </a:moveTo>
                  <a:cubicBezTo>
                    <a:pt x="5400" y="7817"/>
                    <a:pt x="7817" y="5400"/>
                    <a:pt x="10800" y="5400"/>
                  </a:cubicBezTo>
                  <a:cubicBezTo>
                    <a:pt x="13782" y="5399"/>
                    <a:pt x="16199" y="7817"/>
                    <a:pt x="16200" y="10799"/>
                  </a:cubicBezTo>
                  <a:lnTo>
                    <a:pt x="21600" y="10800"/>
                  </a:lnTo>
                  <a:cubicBezTo>
                    <a:pt x="21600" y="4835"/>
                    <a:pt x="16764" y="0"/>
                    <a:pt x="10800" y="0"/>
                  </a:cubicBezTo>
                  <a:cubicBezTo>
                    <a:pt x="4835" y="0"/>
                    <a:pt x="0" y="4835"/>
                    <a:pt x="0" y="10800"/>
                  </a:cubicBezTo>
                  <a:lnTo>
                    <a:pt x="5400" y="10800"/>
                  </a:lnTo>
                  <a:close/>
                </a:path>
              </a:pathLst>
            </a:custGeom>
            <a:solidFill>
              <a:srgbClr val="000000"/>
            </a:solidFill>
            <a:ln w="9525">
              <a:solidFill>
                <a:srgbClr val="000000"/>
              </a:solidFill>
              <a:miter lim="800000"/>
              <a:headEnd/>
              <a:tailEnd/>
            </a:ln>
          </p:spPr>
          <p:txBody>
            <a:bodyPr/>
            <a:lstStyle/>
            <a:p>
              <a:endParaRPr lang="en-US"/>
            </a:p>
          </p:txBody>
        </p:sp>
        <p:sp>
          <p:nvSpPr>
            <p:cNvPr id="72714" name="Oval 50"/>
            <p:cNvSpPr>
              <a:spLocks noChangeArrowheads="1"/>
            </p:cNvSpPr>
            <p:nvPr/>
          </p:nvSpPr>
          <p:spPr bwMode="auto">
            <a:xfrm>
              <a:off x="5338763" y="54784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15" name="Oval 51"/>
            <p:cNvSpPr>
              <a:spLocks noChangeArrowheads="1"/>
            </p:cNvSpPr>
            <p:nvPr/>
          </p:nvSpPr>
          <p:spPr bwMode="auto">
            <a:xfrm>
              <a:off x="5491163" y="54784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16" name="Oval 52"/>
            <p:cNvSpPr>
              <a:spLocks noChangeArrowheads="1"/>
            </p:cNvSpPr>
            <p:nvPr/>
          </p:nvSpPr>
          <p:spPr bwMode="auto">
            <a:xfrm>
              <a:off x="5643563" y="54784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17" name="Line 54"/>
            <p:cNvSpPr>
              <a:spLocks noChangeShapeType="1"/>
            </p:cNvSpPr>
            <p:nvPr/>
          </p:nvSpPr>
          <p:spPr bwMode="auto">
            <a:xfrm>
              <a:off x="2257427" y="5053013"/>
              <a:ext cx="2211387" cy="111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18" name="Oval 55"/>
            <p:cNvSpPr>
              <a:spLocks noChangeArrowheads="1"/>
            </p:cNvSpPr>
            <p:nvPr/>
          </p:nvSpPr>
          <p:spPr bwMode="auto">
            <a:xfrm>
              <a:off x="4729163" y="5021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19" name="Oval 56"/>
            <p:cNvSpPr>
              <a:spLocks noChangeArrowheads="1"/>
            </p:cNvSpPr>
            <p:nvPr/>
          </p:nvSpPr>
          <p:spPr bwMode="auto">
            <a:xfrm>
              <a:off x="4881563" y="5021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20" name="Oval 57"/>
            <p:cNvSpPr>
              <a:spLocks noChangeArrowheads="1"/>
            </p:cNvSpPr>
            <p:nvPr/>
          </p:nvSpPr>
          <p:spPr bwMode="auto">
            <a:xfrm>
              <a:off x="5033963" y="5021263"/>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21" name="Oval 58"/>
            <p:cNvSpPr>
              <a:spLocks noChangeArrowheads="1"/>
            </p:cNvSpPr>
            <p:nvPr/>
          </p:nvSpPr>
          <p:spPr bwMode="auto">
            <a:xfrm>
              <a:off x="5186363" y="5021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22" name="Oval 59"/>
            <p:cNvSpPr>
              <a:spLocks noChangeArrowheads="1"/>
            </p:cNvSpPr>
            <p:nvPr/>
          </p:nvSpPr>
          <p:spPr bwMode="auto">
            <a:xfrm>
              <a:off x="5338763" y="5021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23" name="Oval 60"/>
            <p:cNvSpPr>
              <a:spLocks noChangeArrowheads="1"/>
            </p:cNvSpPr>
            <p:nvPr/>
          </p:nvSpPr>
          <p:spPr bwMode="auto">
            <a:xfrm>
              <a:off x="5491163" y="5021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24" name="Oval 61"/>
            <p:cNvSpPr>
              <a:spLocks noChangeArrowheads="1"/>
            </p:cNvSpPr>
            <p:nvPr/>
          </p:nvSpPr>
          <p:spPr bwMode="auto">
            <a:xfrm>
              <a:off x="5643563" y="5021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25" name="Oval 62"/>
            <p:cNvSpPr>
              <a:spLocks noChangeArrowheads="1"/>
            </p:cNvSpPr>
            <p:nvPr/>
          </p:nvSpPr>
          <p:spPr bwMode="auto">
            <a:xfrm>
              <a:off x="5795963" y="5021263"/>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26" name="Line 63"/>
            <p:cNvSpPr>
              <a:spLocks noChangeShapeType="1"/>
            </p:cNvSpPr>
            <p:nvPr/>
          </p:nvSpPr>
          <p:spPr bwMode="auto">
            <a:xfrm>
              <a:off x="2170113" y="5510213"/>
              <a:ext cx="2211387" cy="111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727" name="Oval 64"/>
            <p:cNvSpPr>
              <a:spLocks noChangeArrowheads="1"/>
            </p:cNvSpPr>
            <p:nvPr/>
          </p:nvSpPr>
          <p:spPr bwMode="auto">
            <a:xfrm>
              <a:off x="2335214" y="49799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28" name="Oval 65"/>
            <p:cNvSpPr>
              <a:spLocks noChangeArrowheads="1"/>
            </p:cNvSpPr>
            <p:nvPr/>
          </p:nvSpPr>
          <p:spPr bwMode="auto">
            <a:xfrm>
              <a:off x="2490789" y="49799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29" name="Oval 66"/>
            <p:cNvSpPr>
              <a:spLocks noChangeArrowheads="1"/>
            </p:cNvSpPr>
            <p:nvPr/>
          </p:nvSpPr>
          <p:spPr bwMode="auto">
            <a:xfrm>
              <a:off x="2335214" y="54371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30" name="Oval 67"/>
            <p:cNvSpPr>
              <a:spLocks noChangeArrowheads="1"/>
            </p:cNvSpPr>
            <p:nvPr/>
          </p:nvSpPr>
          <p:spPr bwMode="auto">
            <a:xfrm>
              <a:off x="2490789" y="54371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31" name="Oval 68"/>
            <p:cNvSpPr>
              <a:spLocks noChangeArrowheads="1"/>
            </p:cNvSpPr>
            <p:nvPr/>
          </p:nvSpPr>
          <p:spPr bwMode="auto">
            <a:xfrm>
              <a:off x="2646364" y="54371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32" name="Oval 69"/>
            <p:cNvSpPr>
              <a:spLocks noChangeArrowheads="1"/>
            </p:cNvSpPr>
            <p:nvPr/>
          </p:nvSpPr>
          <p:spPr bwMode="auto">
            <a:xfrm>
              <a:off x="2801939" y="54371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33" name="Oval 70"/>
            <p:cNvSpPr>
              <a:spLocks noChangeArrowheads="1"/>
            </p:cNvSpPr>
            <p:nvPr/>
          </p:nvSpPr>
          <p:spPr bwMode="auto">
            <a:xfrm>
              <a:off x="2957514" y="5437188"/>
              <a:ext cx="146050" cy="146050"/>
            </a:xfrm>
            <a:prstGeom prst="ellipse">
              <a:avLst/>
            </a:prstGeom>
            <a:solidFill>
              <a:srgbClr val="FF0000"/>
            </a:solidFill>
            <a:ln w="9525" algn="ctr">
              <a:solidFill>
                <a:srgbClr val="000000"/>
              </a:solidFill>
              <a:round/>
              <a:headEnd/>
              <a:tailEnd/>
            </a:ln>
          </p:spPr>
          <p:txBody>
            <a:bodyPr/>
            <a:lstStyle/>
            <a:p>
              <a:endParaRPr lang="en-US"/>
            </a:p>
          </p:txBody>
        </p:sp>
        <p:sp>
          <p:nvSpPr>
            <p:cNvPr id="72734" name="Oval 71"/>
            <p:cNvSpPr>
              <a:spLocks noChangeArrowheads="1"/>
            </p:cNvSpPr>
            <p:nvPr/>
          </p:nvSpPr>
          <p:spPr bwMode="auto">
            <a:xfrm>
              <a:off x="3089276" y="5437188"/>
              <a:ext cx="146050" cy="146050"/>
            </a:xfrm>
            <a:prstGeom prst="ellipse">
              <a:avLst/>
            </a:prstGeom>
            <a:solidFill>
              <a:srgbClr val="FFFFFF"/>
            </a:solidFill>
            <a:ln w="9525" algn="ctr">
              <a:solidFill>
                <a:srgbClr val="000000"/>
              </a:solidFill>
              <a:round/>
              <a:headEnd/>
              <a:tailEnd/>
            </a:ln>
          </p:spPr>
          <p:txBody>
            <a:bodyPr/>
            <a:lstStyle/>
            <a:p>
              <a:endParaRPr lang="en-US"/>
            </a:p>
          </p:txBody>
        </p:sp>
        <p:sp>
          <p:nvSpPr>
            <p:cNvPr id="72735" name="Rectangle 72"/>
            <p:cNvSpPr>
              <a:spLocks noChangeArrowheads="1"/>
            </p:cNvSpPr>
            <p:nvPr/>
          </p:nvSpPr>
          <p:spPr bwMode="auto">
            <a:xfrm>
              <a:off x="2106614" y="4559300"/>
              <a:ext cx="4025900" cy="17399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spTree>
    <p:extLst>
      <p:ext uri="{BB962C8B-B14F-4D97-AF65-F5344CB8AC3E}">
        <p14:creationId xmlns:p14="http://schemas.microsoft.com/office/powerpoint/2010/main" val="1236369855"/>
      </p:ext>
    </p:extLst>
  </p:cSld>
  <p:clrMapOvr>
    <a:masterClrMapping/>
  </p:clrMapOvr>
  <p:transition spd="slow"/>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3"/>
          <p:cNvSpPr>
            <a:spLocks noGrp="1"/>
          </p:cNvSpPr>
          <p:nvPr>
            <p:ph type="title" idx="4294967295"/>
          </p:nvPr>
        </p:nvSpPr>
        <p:spPr/>
        <p:txBody>
          <a:bodyPr/>
          <a:lstStyle/>
          <a:p>
            <a:pPr algn="ctr"/>
            <a:r>
              <a:rPr lang="en-US" sz="3600" smtClean="0"/>
              <a:t>Focus on Essential Number Relationships in the Classroom</a:t>
            </a:r>
          </a:p>
        </p:txBody>
      </p:sp>
      <p:sp>
        <p:nvSpPr>
          <p:cNvPr id="11267" name="Content Placeholder 5"/>
          <p:cNvSpPr>
            <a:spLocks noGrp="1"/>
          </p:cNvSpPr>
          <p:nvPr>
            <p:ph sz="half" idx="4294967295"/>
          </p:nvPr>
        </p:nvSpPr>
        <p:spPr>
          <a:xfrm>
            <a:off x="5334000" y="1905000"/>
            <a:ext cx="3429000" cy="4525962"/>
          </a:xfrm>
        </p:spPr>
        <p:txBody>
          <a:bodyPr/>
          <a:lstStyle/>
          <a:p>
            <a:pPr>
              <a:lnSpc>
                <a:spcPct val="80000"/>
              </a:lnSpc>
            </a:pPr>
            <a:r>
              <a:rPr lang="en-US" sz="2600" dirty="0" smtClean="0"/>
              <a:t>How did the teacher keep all the students engaged and on task?</a:t>
            </a:r>
          </a:p>
          <a:p>
            <a:pPr>
              <a:lnSpc>
                <a:spcPct val="80000"/>
              </a:lnSpc>
              <a:buFontTx/>
              <a:buNone/>
            </a:pPr>
            <a:endParaRPr lang="en-US" sz="2600" dirty="0" smtClean="0"/>
          </a:p>
          <a:p>
            <a:pPr>
              <a:lnSpc>
                <a:spcPct val="80000"/>
              </a:lnSpc>
            </a:pPr>
            <a:r>
              <a:rPr lang="en-US" sz="2600" dirty="0" smtClean="0"/>
              <a:t>How did the teacher reinforce:</a:t>
            </a:r>
          </a:p>
          <a:p>
            <a:pPr lvl="1">
              <a:lnSpc>
                <a:spcPct val="80000"/>
              </a:lnSpc>
            </a:pPr>
            <a:r>
              <a:rPr lang="en-US" sz="2200" dirty="0" smtClean="0"/>
              <a:t>Spatial Relationships</a:t>
            </a:r>
          </a:p>
          <a:p>
            <a:pPr lvl="1">
              <a:lnSpc>
                <a:spcPct val="80000"/>
              </a:lnSpc>
            </a:pPr>
            <a:r>
              <a:rPr lang="en-US" sz="2200" dirty="0" smtClean="0"/>
              <a:t>One more/ two more</a:t>
            </a:r>
          </a:p>
          <a:p>
            <a:pPr lvl="1">
              <a:lnSpc>
                <a:spcPct val="80000"/>
              </a:lnSpc>
            </a:pPr>
            <a:r>
              <a:rPr lang="en-US" sz="2200" dirty="0" smtClean="0"/>
              <a:t>Benchmarks of 5 &amp; 10</a:t>
            </a:r>
          </a:p>
          <a:p>
            <a:pPr lvl="1">
              <a:lnSpc>
                <a:spcPct val="80000"/>
              </a:lnSpc>
            </a:pPr>
            <a:r>
              <a:rPr lang="en-US" sz="2200" dirty="0" smtClean="0"/>
              <a:t>Part-Part- Whole</a:t>
            </a:r>
          </a:p>
        </p:txBody>
      </p:sp>
      <p:pic>
        <p:nvPicPr>
          <p:cNvPr id="11268" name="Picture 6"/>
          <p:cNvPicPr>
            <a:picLocks noChangeAspect="1" noChangeArrowheads="1"/>
          </p:cNvPicPr>
          <p:nvPr/>
        </p:nvPicPr>
        <p:blipFill>
          <a:blip r:embed="rId2">
            <a:extLst>
              <a:ext uri="{28A0092B-C50C-407E-A947-70E740481C1C}">
                <a14:useLocalDpi xmlns:a14="http://schemas.microsoft.com/office/drawing/2010/main" val="0"/>
              </a:ext>
            </a:extLst>
          </a:blip>
          <a:srcRect l="20396" t="26666" r="37381" b="35873"/>
          <a:stretch>
            <a:fillRect/>
          </a:stretch>
        </p:blipFill>
        <p:spPr bwMode="auto">
          <a:xfrm>
            <a:off x="304800" y="2133600"/>
            <a:ext cx="4946650" cy="2743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551716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title"/>
          </p:nvPr>
        </p:nvSpPr>
        <p:spPr>
          <a:xfrm>
            <a:off x="533400" y="152400"/>
            <a:ext cx="8040688" cy="1443038"/>
          </a:xfrm>
        </p:spPr>
        <p:txBody>
          <a:bodyPr/>
          <a:lstStyle/>
          <a:p>
            <a:pPr eaLnBrk="1" hangingPunct="1"/>
            <a:r>
              <a:rPr lang="en-US" smtClean="0"/>
              <a:t>Mathematical Practice 1 </a:t>
            </a:r>
          </a:p>
        </p:txBody>
      </p:sp>
      <p:pic>
        <p:nvPicPr>
          <p:cNvPr id="33795" name="Picture 4"/>
          <p:cNvPicPr>
            <a:picLocks noGrp="1" noChangeAspect="1" noChangeArrowheads="1"/>
          </p:cNvPicPr>
          <p:nvPr>
            <p:ph type="body" idx="4294967295"/>
          </p:nvPr>
        </p:nvPicPr>
        <p:blipFill>
          <a:blip r:embed="rId2">
            <a:extLst>
              <a:ext uri="{28A0092B-C50C-407E-A947-70E740481C1C}">
                <a14:useLocalDpi xmlns:a14="http://schemas.microsoft.com/office/drawing/2010/main" val="0"/>
              </a:ext>
            </a:extLst>
          </a:blip>
          <a:srcRect l="4326" t="5624" r="3896" b="6113"/>
          <a:stretch>
            <a:fillRect/>
          </a:stretch>
        </p:blipFill>
        <p:spPr>
          <a:xfrm>
            <a:off x="1066800" y="1219200"/>
            <a:ext cx="6996113" cy="5230813"/>
          </a:xfrm>
          <a:noFill/>
        </p:spPr>
      </p:pic>
    </p:spTree>
    <p:extLst>
      <p:ext uri="{BB962C8B-B14F-4D97-AF65-F5344CB8AC3E}">
        <p14:creationId xmlns:p14="http://schemas.microsoft.com/office/powerpoint/2010/main" val="154819719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550863" y="436563"/>
            <a:ext cx="8042275" cy="858837"/>
          </a:xfrm>
        </p:spPr>
        <p:txBody>
          <a:bodyPr/>
          <a:lstStyle/>
          <a:p>
            <a:pPr eaLnBrk="1" hangingPunct="1"/>
            <a:r>
              <a:rPr lang="en-US" sz="4400" b="1" smtClean="0"/>
              <a:t>Focus on Relationships</a:t>
            </a:r>
          </a:p>
        </p:txBody>
      </p:sp>
      <p:sp>
        <p:nvSpPr>
          <p:cNvPr id="74755" name="Content Placeholder 2"/>
          <p:cNvSpPr>
            <a:spLocks noGrp="1"/>
          </p:cNvSpPr>
          <p:nvPr>
            <p:ph idx="1"/>
          </p:nvPr>
        </p:nvSpPr>
        <p:spPr>
          <a:xfrm>
            <a:off x="838200" y="1295400"/>
            <a:ext cx="7467600" cy="3951288"/>
          </a:xfrm>
        </p:spPr>
        <p:txBody>
          <a:bodyPr/>
          <a:lstStyle/>
          <a:p>
            <a:pPr marL="0" indent="0" algn="ctr" eaLnBrk="1" hangingPunct="1">
              <a:buFont typeface="Rage Italic" pitchFamily="66" charset="0"/>
              <a:buNone/>
            </a:pPr>
            <a:r>
              <a:rPr lang="en-US" sz="3200" smtClean="0"/>
              <a:t>When we </a:t>
            </a:r>
            <a:r>
              <a:rPr lang="en-US" sz="3200" smtClean="0">
                <a:solidFill>
                  <a:srgbClr val="C00000"/>
                </a:solidFill>
              </a:rPr>
              <a:t>focus on relationships, </a:t>
            </a:r>
            <a:r>
              <a:rPr lang="en-US" sz="3200" smtClean="0"/>
              <a:t>it helps give children </a:t>
            </a:r>
            <a:r>
              <a:rPr lang="en-US" sz="3200" smtClean="0">
                <a:solidFill>
                  <a:srgbClr val="C00000"/>
                </a:solidFill>
              </a:rPr>
              <a:t>flexibility </a:t>
            </a:r>
            <a:r>
              <a:rPr lang="en-US" sz="3200" smtClean="0"/>
              <a:t>when dealing with their basic facts and </a:t>
            </a:r>
            <a:r>
              <a:rPr lang="en-US" sz="3200" smtClean="0">
                <a:solidFill>
                  <a:srgbClr val="C00000"/>
                </a:solidFill>
              </a:rPr>
              <a:t>extending their knowledge to new task</a:t>
            </a:r>
            <a:r>
              <a:rPr lang="en-US" sz="3200" smtClean="0"/>
              <a:t>.  When we </a:t>
            </a:r>
            <a:r>
              <a:rPr lang="en-US" sz="3200" smtClean="0">
                <a:solidFill>
                  <a:srgbClr val="C00000"/>
                </a:solidFill>
              </a:rPr>
              <a:t>build a child’s number sense</a:t>
            </a:r>
            <a:r>
              <a:rPr lang="en-US" sz="3200" smtClean="0">
                <a:solidFill>
                  <a:srgbClr val="FF0000"/>
                </a:solidFill>
              </a:rPr>
              <a:t> </a:t>
            </a:r>
            <a:r>
              <a:rPr lang="en-US" sz="3200" smtClean="0"/>
              <a:t>it promotes </a:t>
            </a:r>
            <a:r>
              <a:rPr lang="en-US" sz="3200" i="1" smtClean="0">
                <a:solidFill>
                  <a:srgbClr val="C00000"/>
                </a:solidFill>
              </a:rPr>
              <a:t>thinking</a:t>
            </a:r>
            <a:r>
              <a:rPr lang="en-US" sz="3200" b="1" smtClean="0">
                <a:solidFill>
                  <a:srgbClr val="C00000"/>
                </a:solidFill>
              </a:rPr>
              <a:t> </a:t>
            </a:r>
            <a:r>
              <a:rPr lang="en-US" sz="3200" smtClean="0"/>
              <a:t>instead of just </a:t>
            </a:r>
            <a:r>
              <a:rPr lang="en-US" sz="3200" i="1" smtClean="0">
                <a:solidFill>
                  <a:srgbClr val="C00000"/>
                </a:solidFill>
              </a:rPr>
              <a:t>computing.</a:t>
            </a:r>
          </a:p>
        </p:txBody>
      </p:sp>
      <p:pic>
        <p:nvPicPr>
          <p:cNvPr id="74756" name="Picture 5" descr="C:\Users\lauronpedroza\Desktop\parents[1].png"/>
          <p:cNvPicPr>
            <a:picLocks noChangeAspect="1" noChangeArrowheads="1"/>
          </p:cNvPicPr>
          <p:nvPr/>
        </p:nvPicPr>
        <p:blipFill>
          <a:blip r:embed="rId2">
            <a:extLst>
              <a:ext uri="{28A0092B-C50C-407E-A947-70E740481C1C}">
                <a14:useLocalDpi xmlns:a14="http://schemas.microsoft.com/office/drawing/2010/main" val="0"/>
              </a:ext>
            </a:extLst>
          </a:blip>
          <a:srcRect l="4854"/>
          <a:stretch>
            <a:fillRect/>
          </a:stretch>
        </p:blipFill>
        <p:spPr bwMode="auto">
          <a:xfrm>
            <a:off x="2209800" y="4419600"/>
            <a:ext cx="4640263" cy="1998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6178730"/>
      </p:ext>
    </p:extLst>
  </p:cSld>
  <p:clrMapOvr>
    <a:masterClrMapping/>
  </p:clrMapOvr>
  <p:transition spd="slow"/>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4" name="Rectangle 8"/>
          <p:cNvSpPr>
            <a:spLocks noGrp="1" noChangeArrowheads="1"/>
          </p:cNvSpPr>
          <p:nvPr>
            <p:ph type="title"/>
          </p:nvPr>
        </p:nvSpPr>
        <p:spPr>
          <a:ln w="76200">
            <a:solidFill>
              <a:schemeClr val="tx1"/>
            </a:solidFill>
            <a:miter lim="800000"/>
            <a:headEnd/>
            <a:tailEnd/>
          </a:ln>
        </p:spPr>
        <p:txBody>
          <a:bodyPr/>
          <a:lstStyle/>
          <a:p>
            <a:r>
              <a:rPr lang="en-US" dirty="0">
                <a:solidFill>
                  <a:schemeClr val="hlink"/>
                </a:solidFill>
              </a:rPr>
              <a:t>The Vision</a:t>
            </a:r>
          </a:p>
        </p:txBody>
      </p:sp>
      <p:sp>
        <p:nvSpPr>
          <p:cNvPr id="65539" name="Rectangle 3"/>
          <p:cNvSpPr>
            <a:spLocks noGrp="1" noChangeArrowheads="1"/>
          </p:cNvSpPr>
          <p:nvPr>
            <p:ph type="body" idx="4294967295"/>
          </p:nvPr>
        </p:nvSpPr>
        <p:spPr>
          <a:xfrm>
            <a:off x="304800" y="4038600"/>
            <a:ext cx="8229600" cy="2819400"/>
          </a:xfrm>
        </p:spPr>
        <p:txBody>
          <a:bodyPr/>
          <a:lstStyle/>
          <a:p>
            <a:pPr>
              <a:buFontTx/>
              <a:buNone/>
            </a:pPr>
            <a:r>
              <a:rPr lang="en-US" dirty="0"/>
              <a:t>“</a:t>
            </a:r>
            <a:r>
              <a:rPr lang="en-US" sz="2400" dirty="0"/>
              <a:t>Standards should be organized as progressions that support students’ learning over multiple grades. They should take into account how students’ </a:t>
            </a:r>
            <a:r>
              <a:rPr lang="en-US" sz="2400" dirty="0">
                <a:solidFill>
                  <a:srgbClr val="FF0000"/>
                </a:solidFill>
              </a:rPr>
              <a:t>command of the concepts</a:t>
            </a:r>
            <a:r>
              <a:rPr lang="en-US" sz="2400" dirty="0"/>
              <a:t>, </a:t>
            </a:r>
            <a:r>
              <a:rPr lang="en-US" sz="2400" dirty="0">
                <a:solidFill>
                  <a:srgbClr val="FF0000"/>
                </a:solidFill>
              </a:rPr>
              <a:t>core ideas</a:t>
            </a:r>
            <a:r>
              <a:rPr lang="en-US" sz="2400" dirty="0"/>
              <a:t>, and </a:t>
            </a:r>
            <a:r>
              <a:rPr lang="en-US" sz="2400" dirty="0">
                <a:solidFill>
                  <a:srgbClr val="FF0000"/>
                </a:solidFill>
              </a:rPr>
              <a:t>practices</a:t>
            </a:r>
            <a:r>
              <a:rPr lang="en-US" sz="2400" dirty="0"/>
              <a:t> becomes more sophisticated over time with appropriate instructional experiences.” (NRC 2011, Rec 7)</a:t>
            </a:r>
          </a:p>
        </p:txBody>
      </p:sp>
      <p:pic>
        <p:nvPicPr>
          <p:cNvPr id="65540"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49353" y="1578006"/>
            <a:ext cx="2438400" cy="2556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Rectangle 5"/>
          <p:cNvSpPr>
            <a:spLocks noChangeArrowheads="1"/>
          </p:cNvSpPr>
          <p:nvPr/>
        </p:nvSpPr>
        <p:spPr bwMode="auto">
          <a:xfrm>
            <a:off x="533400" y="2362200"/>
            <a:ext cx="25908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hangingPunct="0"/>
            <a:r>
              <a:rPr lang="en-US" b="1">
                <a:solidFill>
                  <a:schemeClr val="accent2"/>
                </a:solidFill>
                <a:sym typeface="Helvetica" pitchFamily="-84" charset="0"/>
              </a:rPr>
              <a:t>Science and Engineering Practices</a:t>
            </a:r>
          </a:p>
        </p:txBody>
      </p:sp>
      <p:sp>
        <p:nvSpPr>
          <p:cNvPr id="65542" name="Rectangle 6"/>
          <p:cNvSpPr>
            <a:spLocks noChangeArrowheads="1"/>
          </p:cNvSpPr>
          <p:nvPr/>
        </p:nvSpPr>
        <p:spPr bwMode="auto">
          <a:xfrm>
            <a:off x="5715000" y="1524000"/>
            <a:ext cx="2133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hangingPunct="0"/>
            <a:r>
              <a:rPr lang="en-US" b="1">
                <a:solidFill>
                  <a:schemeClr val="accent2"/>
                </a:solidFill>
                <a:sym typeface="Helvetica" pitchFamily="-84" charset="0"/>
              </a:rPr>
              <a:t>Disciplinary</a:t>
            </a:r>
            <a:r>
              <a:rPr lang="en-US" b="1">
                <a:solidFill>
                  <a:srgbClr val="FFFFFF"/>
                </a:solidFill>
                <a:sym typeface="Helvetica" pitchFamily="-84" charset="0"/>
              </a:rPr>
              <a:t> </a:t>
            </a:r>
            <a:r>
              <a:rPr lang="en-US" b="1">
                <a:solidFill>
                  <a:schemeClr val="accent2"/>
                </a:solidFill>
                <a:sym typeface="Helvetica" pitchFamily="-84" charset="0"/>
              </a:rPr>
              <a:t>Core Ideas</a:t>
            </a:r>
          </a:p>
        </p:txBody>
      </p:sp>
      <p:sp>
        <p:nvSpPr>
          <p:cNvPr id="65543" name="Rectangle 7"/>
          <p:cNvSpPr>
            <a:spLocks noChangeArrowheads="1"/>
          </p:cNvSpPr>
          <p:nvPr/>
        </p:nvSpPr>
        <p:spPr bwMode="auto">
          <a:xfrm>
            <a:off x="5791200" y="3505200"/>
            <a:ext cx="1752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hangingPunct="0"/>
            <a:r>
              <a:rPr lang="en-US" b="1">
                <a:solidFill>
                  <a:schemeClr val="accent2"/>
                </a:solidFill>
                <a:sym typeface="Helvetica" pitchFamily="-84" charset="0"/>
              </a:rPr>
              <a:t>Crosscutting</a:t>
            </a:r>
            <a:r>
              <a:rPr lang="en-US" b="1">
                <a:solidFill>
                  <a:srgbClr val="FFFFFF"/>
                </a:solidFill>
                <a:sym typeface="Helvetica" pitchFamily="-84" charset="0"/>
              </a:rPr>
              <a:t> </a:t>
            </a:r>
            <a:r>
              <a:rPr lang="en-US" b="1">
                <a:solidFill>
                  <a:schemeClr val="accent2"/>
                </a:solidFill>
                <a:sym typeface="Helvetica" pitchFamily="-84" charset="0"/>
              </a:rPr>
              <a:t>Concepts</a:t>
            </a:r>
          </a:p>
        </p:txBody>
      </p:sp>
    </p:spTree>
    <p:extLst>
      <p:ext uri="{BB962C8B-B14F-4D97-AF65-F5344CB8AC3E}">
        <p14:creationId xmlns:p14="http://schemas.microsoft.com/office/powerpoint/2010/main" val="369899991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6288" y="152400"/>
            <a:ext cx="8042275" cy="1443037"/>
          </a:xfrm>
        </p:spPr>
        <p:txBody>
          <a:bodyPr/>
          <a:lstStyle/>
          <a:p>
            <a:r>
              <a:rPr lang="en-US" sz="3200" b="1" dirty="0" smtClean="0"/>
              <a:t>An Analogy between NGSS and a Cake</a:t>
            </a:r>
            <a:endParaRPr lang="en-US" sz="3200" b="1" dirty="0"/>
          </a:p>
        </p:txBody>
      </p:sp>
      <p:sp>
        <p:nvSpPr>
          <p:cNvPr id="3" name="Content Placeholder 2"/>
          <p:cNvSpPr>
            <a:spLocks noGrp="1"/>
          </p:cNvSpPr>
          <p:nvPr>
            <p:ph idx="1"/>
          </p:nvPr>
        </p:nvSpPr>
        <p:spPr>
          <a:xfrm>
            <a:off x="-1" y="6031801"/>
            <a:ext cx="3239311" cy="1036511"/>
          </a:xfrm>
        </p:spPr>
        <p:txBody>
          <a:bodyPr/>
          <a:lstStyle/>
          <a:p>
            <a:pPr marL="0" indent="0" algn="ctr">
              <a:buNone/>
            </a:pPr>
            <a:r>
              <a:rPr lang="en-US" sz="2000" dirty="0" smtClean="0">
                <a:solidFill>
                  <a:srgbClr val="0000FF"/>
                </a:solidFill>
              </a:rPr>
              <a:t>Baking Tools &amp; Techniques</a:t>
            </a:r>
            <a:br>
              <a:rPr lang="en-US" sz="2000" dirty="0" smtClean="0">
                <a:solidFill>
                  <a:srgbClr val="0000FF"/>
                </a:solidFill>
              </a:rPr>
            </a:br>
            <a:r>
              <a:rPr lang="en-US" sz="2000" dirty="0" smtClean="0">
                <a:solidFill>
                  <a:srgbClr val="0000FF"/>
                </a:solidFill>
              </a:rPr>
              <a:t>(Practices)</a:t>
            </a:r>
            <a:endParaRPr lang="en-US" sz="2000" dirty="0">
              <a:solidFill>
                <a:srgbClr val="0000FF"/>
              </a:solidFill>
            </a:endParaRPr>
          </a:p>
        </p:txBody>
      </p:sp>
      <p:pic>
        <p:nvPicPr>
          <p:cNvPr id="5122" name="Picture 2" descr="http://3.bp.blogspot.com/-nNoBmZ8qsc4/UEbPzlI2H4I/AAAAAAAACP0/NptkAuvm86c/s1600/Basic+Baking+Tool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6869" y="3776472"/>
            <a:ext cx="2187709" cy="2255329"/>
          </a:xfrm>
          <a:prstGeom prst="rect">
            <a:avLst/>
          </a:prstGeom>
          <a:noFill/>
          <a:ln w="28575">
            <a:solidFill>
              <a:srgbClr val="0000FF"/>
            </a:solidFill>
          </a:ln>
          <a:extLst>
            <a:ext uri="{909E8E84-426E-40DD-AFC4-6F175D3DCCD1}">
              <a14:hiddenFill xmlns:a14="http://schemas.microsoft.com/office/drawing/2010/main">
                <a:solidFill>
                  <a:srgbClr val="FFFFFF"/>
                </a:solidFill>
              </a14:hiddenFill>
            </a:ext>
          </a:extLst>
        </p:spPr>
      </p:pic>
      <p:pic>
        <p:nvPicPr>
          <p:cNvPr id="5124" name="Picture 4" descr="http://beesteas.files.wordpress.com/2011/11/chocolate-fudge-cake-cooling.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804" b="17794"/>
          <a:stretch/>
        </p:blipFill>
        <p:spPr bwMode="auto">
          <a:xfrm>
            <a:off x="2807928" y="4042885"/>
            <a:ext cx="3509846" cy="1722502"/>
          </a:xfrm>
          <a:prstGeom prst="rect">
            <a:avLst/>
          </a:prstGeom>
          <a:noFill/>
          <a:ln w="28575">
            <a:solidFill>
              <a:srgbClr val="FF6600"/>
            </a:solidFill>
          </a:ln>
          <a:extLst>
            <a:ext uri="{909E8E84-426E-40DD-AFC4-6F175D3DCCD1}">
              <a14:hiddenFill xmlns:a14="http://schemas.microsoft.com/office/drawing/2010/main">
                <a:solidFill>
                  <a:srgbClr val="FFFFFF"/>
                </a:solidFill>
              </a14:hiddenFill>
            </a:ext>
          </a:extLst>
        </p:spPr>
      </p:pic>
      <p:pic>
        <p:nvPicPr>
          <p:cNvPr id="5126" name="Picture 6" descr="http://www.thecupcaketheory.com/wp-content/uploads/2012/03/chocolate_ganache_frosting.jpg"/>
          <p:cNvPicPr>
            <a:picLocks noChangeAspect="1" noChangeArrowheads="1"/>
          </p:cNvPicPr>
          <p:nvPr/>
        </p:nvPicPr>
        <p:blipFill rotWithShape="1">
          <a:blip r:embed="rId5">
            <a:extLst>
              <a:ext uri="{28A0092B-C50C-407E-A947-70E740481C1C}">
                <a14:useLocalDpi xmlns:a14="http://schemas.microsoft.com/office/drawing/2010/main" val="0"/>
              </a:ext>
            </a:extLst>
          </a:blip>
          <a:srcRect l="22817" t="23222" r="18953"/>
          <a:stretch/>
        </p:blipFill>
        <p:spPr bwMode="auto">
          <a:xfrm>
            <a:off x="6720838" y="4042885"/>
            <a:ext cx="1691641" cy="1466279"/>
          </a:xfrm>
          <a:prstGeom prst="rect">
            <a:avLst/>
          </a:prstGeom>
          <a:noFill/>
          <a:ln w="28575">
            <a:solidFill>
              <a:srgbClr val="008000"/>
            </a:solidFill>
          </a:ln>
          <a:extLst>
            <a:ext uri="{909E8E84-426E-40DD-AFC4-6F175D3DCCD1}">
              <a14:hiddenFill xmlns:a14="http://schemas.microsoft.com/office/drawing/2010/main">
                <a:solidFill>
                  <a:srgbClr val="FFFFFF"/>
                </a:solidFill>
              </a14:hiddenFill>
            </a:ext>
          </a:extLst>
        </p:spPr>
      </p:pic>
      <p:sp>
        <p:nvSpPr>
          <p:cNvPr id="7" name="Content Placeholder 2"/>
          <p:cNvSpPr txBox="1">
            <a:spLocks/>
          </p:cNvSpPr>
          <p:nvPr/>
        </p:nvSpPr>
        <p:spPr>
          <a:xfrm>
            <a:off x="3127246" y="5751480"/>
            <a:ext cx="2871216" cy="810388"/>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ctr">
              <a:buFont typeface="Wingdings" pitchFamily="2" charset="2"/>
              <a:buNone/>
            </a:pPr>
            <a:r>
              <a:rPr lang="en-US" sz="2000" dirty="0" smtClean="0">
                <a:solidFill>
                  <a:srgbClr val="FF6600"/>
                </a:solidFill>
              </a:rPr>
              <a:t>Cake</a:t>
            </a:r>
          </a:p>
          <a:p>
            <a:pPr marL="0" indent="0" algn="ctr">
              <a:buFont typeface="Wingdings" pitchFamily="2" charset="2"/>
              <a:buNone/>
            </a:pPr>
            <a:r>
              <a:rPr lang="en-US" sz="2000" dirty="0" smtClean="0">
                <a:solidFill>
                  <a:srgbClr val="FF6600"/>
                </a:solidFill>
              </a:rPr>
              <a:t>(Core Ideas)</a:t>
            </a:r>
            <a:endParaRPr lang="en-US" sz="2000" dirty="0">
              <a:solidFill>
                <a:srgbClr val="FF6600"/>
              </a:solidFill>
            </a:endParaRPr>
          </a:p>
        </p:txBody>
      </p:sp>
      <p:sp>
        <p:nvSpPr>
          <p:cNvPr id="8" name="Content Placeholder 2"/>
          <p:cNvSpPr txBox="1">
            <a:spLocks/>
          </p:cNvSpPr>
          <p:nvPr/>
        </p:nvSpPr>
        <p:spPr>
          <a:xfrm>
            <a:off x="6160004" y="5486306"/>
            <a:ext cx="2871216" cy="810386"/>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ctr">
              <a:buFont typeface="Wingdings" pitchFamily="2" charset="2"/>
              <a:buNone/>
            </a:pPr>
            <a:r>
              <a:rPr lang="en-US" sz="2000" dirty="0" smtClean="0">
                <a:solidFill>
                  <a:srgbClr val="008000"/>
                </a:solidFill>
              </a:rPr>
              <a:t>Frosting</a:t>
            </a:r>
          </a:p>
          <a:p>
            <a:pPr marL="0" indent="0" algn="ctr">
              <a:buFont typeface="Wingdings" pitchFamily="2" charset="2"/>
              <a:buNone/>
            </a:pPr>
            <a:r>
              <a:rPr lang="en-US" sz="2000" dirty="0" smtClean="0">
                <a:solidFill>
                  <a:srgbClr val="008000"/>
                </a:solidFill>
              </a:rPr>
              <a:t>(Crosscutting Concepts)</a:t>
            </a:r>
            <a:endParaRPr lang="en-US" sz="2000" dirty="0">
              <a:solidFill>
                <a:srgbClr val="008000"/>
              </a:solidFill>
            </a:endParaRPr>
          </a:p>
        </p:txBody>
      </p:sp>
      <p:pic>
        <p:nvPicPr>
          <p:cNvPr id="5128" name="Picture 8" descr="http://2.bp.blogspot.com/_KlsMB6oskNk/TLZh95Y46sI/AAAAAAAAALY/S9gEDW1mLsk/s1600/IMG_1244.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82143" y="1420827"/>
            <a:ext cx="2161417" cy="1621871"/>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2962654" y="3051238"/>
            <a:ext cx="3209544" cy="810388"/>
          </a:xfrm>
          <a:prstGeom prst="rect">
            <a:avLst/>
          </a:prstGeom>
        </p:spPr>
        <p:txBody>
          <a:bodyPr/>
          <a:lstStyle>
            <a:lvl1pPr marL="342900" indent="-342900" algn="l" rtl="0" eaLnBrk="0" fontAlgn="base" hangingPunct="0">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lgn="ctr">
              <a:buFont typeface="Wingdings" pitchFamily="2" charset="2"/>
              <a:buNone/>
            </a:pPr>
            <a:r>
              <a:rPr lang="en-US" sz="2000" dirty="0" smtClean="0"/>
              <a:t>Baking a Cake</a:t>
            </a:r>
          </a:p>
          <a:p>
            <a:pPr marL="0" indent="0" algn="ctr">
              <a:buFont typeface="Wingdings" pitchFamily="2" charset="2"/>
              <a:buNone/>
            </a:pPr>
            <a:r>
              <a:rPr lang="en-US" sz="2000" dirty="0" smtClean="0"/>
              <a:t>(Performance Expectation)</a:t>
            </a:r>
            <a:endParaRPr lang="en-US" sz="2000" dirty="0"/>
          </a:p>
        </p:txBody>
      </p:sp>
    </p:spTree>
    <p:extLst>
      <p:ext uri="{BB962C8B-B14F-4D97-AF65-F5344CB8AC3E}">
        <p14:creationId xmlns:p14="http://schemas.microsoft.com/office/powerpoint/2010/main" val="3105916452"/>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7" name="Rectangle 8"/>
          <p:cNvSpPr>
            <a:spLocks noGrp="1" noChangeArrowheads="1"/>
          </p:cNvSpPr>
          <p:nvPr>
            <p:ph type="title"/>
          </p:nvPr>
        </p:nvSpPr>
        <p:spPr>
          <a:ln w="76200">
            <a:solidFill>
              <a:schemeClr val="tx1"/>
            </a:solidFill>
            <a:miter lim="800000"/>
            <a:headEnd/>
            <a:tailEnd/>
          </a:ln>
        </p:spPr>
        <p:txBody>
          <a:bodyPr lIns="88858" tIns="50779" rIns="88858" bIns="50779"/>
          <a:lstStyle/>
          <a:p>
            <a:pPr defTabSz="1295400"/>
            <a:r>
              <a:rPr lang="en-US" dirty="0">
                <a:solidFill>
                  <a:schemeClr val="hlink"/>
                </a:solidFill>
                <a:sym typeface="Helvetica" pitchFamily="-84" charset="0"/>
              </a:rPr>
              <a:t>Conceptual Shifts in the NGSS</a:t>
            </a:r>
            <a:endParaRPr lang="en-US" dirty="0">
              <a:solidFill>
                <a:schemeClr val="hlink"/>
              </a:solidFill>
            </a:endParaRPr>
          </a:p>
        </p:txBody>
      </p:sp>
      <p:sp>
        <p:nvSpPr>
          <p:cNvPr id="9226" name="Rectangle 9"/>
          <p:cNvSpPr>
            <a:spLocks noGrp="1" noChangeArrowheads="1"/>
          </p:cNvSpPr>
          <p:nvPr>
            <p:ph type="body" idx="1"/>
          </p:nvPr>
        </p:nvSpPr>
        <p:spPr>
          <a:xfrm>
            <a:off x="457200" y="1905000"/>
            <a:ext cx="8229600" cy="4525963"/>
          </a:xfrm>
        </p:spPr>
        <p:txBody>
          <a:bodyPr lIns="88858" tIns="50779" rIns="88858" bIns="50779"/>
          <a:lstStyle/>
          <a:p>
            <a:pPr marL="609600" indent="-609600" defTabSz="1295400">
              <a:spcBef>
                <a:spcPct val="0"/>
              </a:spcBef>
              <a:buFontTx/>
              <a:buAutoNum type="arabicPeriod"/>
            </a:pPr>
            <a:r>
              <a:rPr lang="en-US" sz="2200" dirty="0">
                <a:latin typeface="+mj-lt"/>
                <a:sym typeface="Helvetica" pitchFamily="-84" charset="0"/>
              </a:rPr>
              <a:t>K–12 Science Education Should Reflect the </a:t>
            </a:r>
            <a:r>
              <a:rPr lang="en-US" sz="2200" dirty="0">
                <a:solidFill>
                  <a:srgbClr val="FF0000"/>
                </a:solidFill>
                <a:latin typeface="+mj-lt"/>
                <a:sym typeface="Helvetica" pitchFamily="-84" charset="0"/>
              </a:rPr>
              <a:t>Real World</a:t>
            </a:r>
            <a:r>
              <a:rPr lang="en-US" sz="2200" dirty="0">
                <a:latin typeface="+mj-lt"/>
                <a:sym typeface="Helvetica" pitchFamily="-84" charset="0"/>
              </a:rPr>
              <a:t> Interconnections in Science</a:t>
            </a:r>
          </a:p>
          <a:p>
            <a:pPr marL="609600" indent="-609600" defTabSz="1295400">
              <a:spcBef>
                <a:spcPct val="0"/>
              </a:spcBef>
              <a:buFont typeface="Wingdings" pitchFamily="2" charset="2"/>
              <a:buChar char="Ø"/>
            </a:pPr>
            <a:endParaRPr lang="en-US" sz="700" dirty="0">
              <a:latin typeface="+mj-lt"/>
              <a:sym typeface="Helvetica" pitchFamily="-84" charset="0"/>
            </a:endParaRPr>
          </a:p>
          <a:p>
            <a:pPr marL="609600" indent="-609600" defTabSz="1295400">
              <a:spcBef>
                <a:spcPct val="0"/>
              </a:spcBef>
              <a:buFont typeface="Calibri" pitchFamily="34" charset="0"/>
              <a:buAutoNum type="arabicPeriod" startAt="2"/>
            </a:pPr>
            <a:r>
              <a:rPr lang="en-US" sz="2200" dirty="0">
                <a:latin typeface="+mj-lt"/>
                <a:sym typeface="Helvetica" pitchFamily="-84" charset="0"/>
              </a:rPr>
              <a:t>Using all </a:t>
            </a:r>
            <a:r>
              <a:rPr lang="en-US" sz="2200" dirty="0">
                <a:solidFill>
                  <a:srgbClr val="FF0000"/>
                </a:solidFill>
                <a:latin typeface="+mj-lt"/>
                <a:sym typeface="Helvetica" pitchFamily="-84" charset="0"/>
              </a:rPr>
              <a:t>Practices and Cross-Cutting Concepts</a:t>
            </a:r>
            <a:r>
              <a:rPr lang="en-US" sz="2200" dirty="0">
                <a:latin typeface="+mj-lt"/>
                <a:sym typeface="Helvetica" pitchFamily="-84" charset="0"/>
              </a:rPr>
              <a:t> to Teach all Core Ideas All Year.</a:t>
            </a:r>
            <a:endParaRPr lang="en-US" sz="700" dirty="0">
              <a:latin typeface="+mj-lt"/>
              <a:sym typeface="Helvetica" pitchFamily="-84" charset="0"/>
            </a:endParaRPr>
          </a:p>
          <a:p>
            <a:pPr marL="609600" indent="-609600" defTabSz="1295400">
              <a:spcBef>
                <a:spcPct val="0"/>
              </a:spcBef>
              <a:buFont typeface="Calibri" pitchFamily="34" charset="0"/>
              <a:buAutoNum type="arabicPeriod" startAt="3"/>
            </a:pPr>
            <a:r>
              <a:rPr lang="en-US" sz="2200" dirty="0">
                <a:latin typeface="+mj-lt"/>
                <a:sym typeface="Helvetica" pitchFamily="-84" charset="0"/>
              </a:rPr>
              <a:t>Science Concepts Build Coherently across </a:t>
            </a:r>
            <a:r>
              <a:rPr lang="en-US" sz="2200" dirty="0">
                <a:solidFill>
                  <a:srgbClr val="FF0000"/>
                </a:solidFill>
                <a:latin typeface="+mj-lt"/>
                <a:sym typeface="Helvetica" pitchFamily="-84" charset="0"/>
              </a:rPr>
              <a:t>K-12</a:t>
            </a:r>
          </a:p>
          <a:p>
            <a:pPr marL="609600" indent="-609600" defTabSz="1295400">
              <a:spcBef>
                <a:spcPct val="0"/>
              </a:spcBef>
              <a:buFontTx/>
              <a:buNone/>
            </a:pPr>
            <a:endParaRPr lang="en-US" sz="700" dirty="0">
              <a:latin typeface="+mj-lt"/>
              <a:sym typeface="Helvetica" pitchFamily="-84" charset="0"/>
            </a:endParaRPr>
          </a:p>
          <a:p>
            <a:pPr marL="609600" indent="-609600" defTabSz="1295400">
              <a:spcBef>
                <a:spcPct val="0"/>
              </a:spcBef>
              <a:buFont typeface="Calibri" pitchFamily="34" charset="0"/>
              <a:buAutoNum type="arabicPeriod" startAt="4"/>
            </a:pPr>
            <a:r>
              <a:rPr lang="en-US" sz="2200" dirty="0">
                <a:latin typeface="+mj-lt"/>
                <a:sym typeface="Helvetica" pitchFamily="-84" charset="0"/>
              </a:rPr>
              <a:t>The NGSS Focus on </a:t>
            </a:r>
            <a:r>
              <a:rPr lang="en-US" sz="2200" dirty="0">
                <a:solidFill>
                  <a:srgbClr val="FF0000"/>
                </a:solidFill>
                <a:latin typeface="+mj-lt"/>
                <a:sym typeface="Helvetica" pitchFamily="-84" charset="0"/>
              </a:rPr>
              <a:t>Deeper Understanding and Application</a:t>
            </a:r>
            <a:r>
              <a:rPr lang="en-US" sz="2200" dirty="0">
                <a:latin typeface="+mj-lt"/>
                <a:sym typeface="Helvetica" pitchFamily="-84" charset="0"/>
              </a:rPr>
              <a:t> of Content</a:t>
            </a:r>
            <a:endParaRPr lang="en-US" sz="700" dirty="0">
              <a:latin typeface="+mj-lt"/>
              <a:sym typeface="Helvetica" pitchFamily="-84" charset="0"/>
            </a:endParaRPr>
          </a:p>
          <a:p>
            <a:pPr marL="609600" indent="-609600" defTabSz="1295400">
              <a:spcBef>
                <a:spcPct val="0"/>
              </a:spcBef>
              <a:buFont typeface="Calibri" pitchFamily="34" charset="0"/>
              <a:buAutoNum type="arabicPeriod" startAt="5"/>
            </a:pPr>
            <a:r>
              <a:rPr lang="en-US" sz="2200" dirty="0">
                <a:latin typeface="+mj-lt"/>
                <a:sym typeface="Helvetica" pitchFamily="-84" charset="0"/>
              </a:rPr>
              <a:t>Science and </a:t>
            </a:r>
            <a:r>
              <a:rPr lang="en-US" sz="2200" dirty="0">
                <a:solidFill>
                  <a:srgbClr val="FF0000"/>
                </a:solidFill>
                <a:latin typeface="+mj-lt"/>
                <a:sym typeface="Helvetica" pitchFamily="-84" charset="0"/>
              </a:rPr>
              <a:t>Engineering</a:t>
            </a:r>
            <a:r>
              <a:rPr lang="en-US" sz="2200" dirty="0">
                <a:latin typeface="+mj-lt"/>
                <a:sym typeface="Helvetica" pitchFamily="-84" charset="0"/>
              </a:rPr>
              <a:t> are Integrated into Science Education K-12 </a:t>
            </a:r>
          </a:p>
          <a:p>
            <a:pPr marL="609600" indent="-609600" defTabSz="1295400">
              <a:spcBef>
                <a:spcPct val="0"/>
              </a:spcBef>
              <a:buFont typeface="Calibri" pitchFamily="34" charset="0"/>
              <a:buAutoNum type="arabicPeriod" startAt="5"/>
            </a:pPr>
            <a:endParaRPr lang="en-US" sz="700" dirty="0">
              <a:latin typeface="+mj-lt"/>
              <a:sym typeface="Helvetica" pitchFamily="-84" charset="0"/>
            </a:endParaRPr>
          </a:p>
          <a:p>
            <a:pPr marL="609600" indent="-609600" defTabSz="1295400">
              <a:spcBef>
                <a:spcPct val="0"/>
              </a:spcBef>
              <a:buFont typeface="Calibri" pitchFamily="34" charset="0"/>
              <a:buAutoNum type="arabicPeriod" startAt="5"/>
            </a:pPr>
            <a:r>
              <a:rPr lang="en-US" sz="2200" dirty="0">
                <a:latin typeface="+mj-lt"/>
                <a:sym typeface="Helvetica" pitchFamily="-84" charset="0"/>
              </a:rPr>
              <a:t>Science Standards </a:t>
            </a:r>
            <a:r>
              <a:rPr lang="en-US" sz="2200" dirty="0">
                <a:solidFill>
                  <a:srgbClr val="FF0000"/>
                </a:solidFill>
                <a:latin typeface="+mj-lt"/>
                <a:sym typeface="Helvetica" pitchFamily="-84" charset="0"/>
              </a:rPr>
              <a:t>Coordinate</a:t>
            </a:r>
            <a:r>
              <a:rPr lang="en-US" sz="2200" dirty="0">
                <a:latin typeface="+mj-lt"/>
                <a:sym typeface="Helvetica" pitchFamily="-84" charset="0"/>
              </a:rPr>
              <a:t> with English Language Arts and Mathematics Common Core State Standards </a:t>
            </a:r>
          </a:p>
          <a:p>
            <a:pPr marL="609600" indent="-609600" defTabSz="1295400">
              <a:lnSpc>
                <a:spcPct val="90000"/>
              </a:lnSpc>
              <a:spcBef>
                <a:spcPts val="600"/>
              </a:spcBef>
              <a:buFont typeface="Calibri" pitchFamily="34" charset="0"/>
              <a:buAutoNum type="arabicPeriod" startAt="5"/>
            </a:pPr>
            <a:endParaRPr lang="en-US" sz="2200" dirty="0">
              <a:latin typeface="+mj-lt"/>
              <a:sym typeface="Helvetica" pitchFamily="-84" charset="0"/>
            </a:endParaRPr>
          </a:p>
          <a:p>
            <a:pPr marL="609600" indent="-609600" defTabSz="1295400">
              <a:lnSpc>
                <a:spcPct val="90000"/>
              </a:lnSpc>
              <a:spcBef>
                <a:spcPts val="600"/>
              </a:spcBef>
              <a:buFont typeface="Calibri" pitchFamily="34" charset="0"/>
              <a:buAutoNum type="arabicPeriod" startAt="5"/>
            </a:pPr>
            <a:endParaRPr lang="en-US" sz="2200" dirty="0"/>
          </a:p>
        </p:txBody>
      </p:sp>
    </p:spTree>
    <p:extLst>
      <p:ext uri="{BB962C8B-B14F-4D97-AF65-F5344CB8AC3E}">
        <p14:creationId xmlns:p14="http://schemas.microsoft.com/office/powerpoint/2010/main" val="681134467"/>
      </p:ext>
    </p:extLst>
  </p:cSld>
  <p:clrMapOvr>
    <a:masterClrMapping/>
  </p:clrMapOvr>
  <p:transition spd="med"/>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086100" y="171450"/>
            <a:ext cx="6019800" cy="4953000"/>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Oval 1"/>
          <p:cNvSpPr/>
          <p:nvPr/>
        </p:nvSpPr>
        <p:spPr>
          <a:xfrm>
            <a:off x="85725" y="152400"/>
            <a:ext cx="6019800" cy="4953000"/>
          </a:xfrm>
          <a:prstGeom prst="ellipse">
            <a:avLst/>
          </a:prstGeom>
          <a:solidFill>
            <a:srgbClr val="FF64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p:cNvSpPr/>
          <p:nvPr/>
        </p:nvSpPr>
        <p:spPr>
          <a:xfrm>
            <a:off x="1562100" y="1828800"/>
            <a:ext cx="6019800" cy="4953000"/>
          </a:xfrm>
          <a:prstGeom prst="ellipse">
            <a:avLst/>
          </a:prstGeom>
          <a:solidFill>
            <a:srgbClr val="FFFF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9" name="Group 28"/>
          <p:cNvGrpSpPr/>
          <p:nvPr/>
        </p:nvGrpSpPr>
        <p:grpSpPr>
          <a:xfrm>
            <a:off x="81665" y="133350"/>
            <a:ext cx="7505027" cy="6620607"/>
            <a:chOff x="91190" y="152400"/>
            <a:chExt cx="7505027" cy="6620607"/>
          </a:xfrm>
          <a:solidFill>
            <a:srgbClr val="FFAA75"/>
          </a:solidFill>
        </p:grpSpPr>
        <p:sp>
          <p:nvSpPr>
            <p:cNvPr id="28" name="Pie 27"/>
            <p:cNvSpPr/>
            <p:nvPr/>
          </p:nvSpPr>
          <p:spPr>
            <a:xfrm>
              <a:off x="1585210" y="1828800"/>
              <a:ext cx="6011007" cy="4944207"/>
            </a:xfrm>
            <a:prstGeom prst="pie">
              <a:avLst>
                <a:gd name="adj1" fmla="val 10211296"/>
                <a:gd name="adj2" fmla="val 18226563"/>
              </a:avLst>
            </a:prstGeom>
            <a:grpFill/>
            <a:ln>
              <a:solidFill>
                <a:srgbClr val="FFA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7" name="Pie 26"/>
            <p:cNvSpPr/>
            <p:nvPr/>
          </p:nvSpPr>
          <p:spPr>
            <a:xfrm>
              <a:off x="91190" y="152400"/>
              <a:ext cx="5972907" cy="4944207"/>
            </a:xfrm>
            <a:prstGeom prst="pie">
              <a:avLst>
                <a:gd name="adj1" fmla="val 21071800"/>
                <a:gd name="adj2" fmla="val 7393938"/>
              </a:avLst>
            </a:prstGeom>
            <a:grpFill/>
            <a:ln>
              <a:solidFill>
                <a:srgbClr val="FFAA7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8" name="TextBox 17"/>
          <p:cNvSpPr txBox="1"/>
          <p:nvPr/>
        </p:nvSpPr>
        <p:spPr>
          <a:xfrm>
            <a:off x="7848600" y="6059269"/>
            <a:ext cx="1188396" cy="646331"/>
          </a:xfrm>
          <a:prstGeom prst="rect">
            <a:avLst/>
          </a:prstGeom>
          <a:noFill/>
        </p:spPr>
        <p:txBody>
          <a:bodyPr wrap="square" rtlCol="0">
            <a:spAutoFit/>
          </a:bodyPr>
          <a:lstStyle/>
          <a:p>
            <a:pPr algn="r"/>
            <a:r>
              <a:rPr lang="en-US" sz="1200" dirty="0" smtClean="0"/>
              <a:t>Based on work </a:t>
            </a:r>
          </a:p>
          <a:p>
            <a:pPr algn="r"/>
            <a:r>
              <a:rPr lang="en-US" sz="1200" dirty="0" smtClean="0"/>
              <a:t>by Tina </a:t>
            </a:r>
            <a:r>
              <a:rPr lang="en-US" sz="1200" dirty="0" err="1" smtClean="0"/>
              <a:t>Chuek</a:t>
            </a:r>
            <a:endParaRPr lang="en-US" sz="1200" dirty="0" smtClean="0"/>
          </a:p>
          <a:p>
            <a:pPr algn="r"/>
            <a:r>
              <a:rPr lang="en-US" sz="1200" dirty="0" smtClean="0"/>
              <a:t>ell.stanford.edu</a:t>
            </a:r>
            <a:endParaRPr lang="en-US" sz="1200" dirty="0"/>
          </a:p>
        </p:txBody>
      </p:sp>
      <p:grpSp>
        <p:nvGrpSpPr>
          <p:cNvPr id="25" name="Group 24"/>
          <p:cNvGrpSpPr/>
          <p:nvPr/>
        </p:nvGrpSpPr>
        <p:grpSpPr>
          <a:xfrm>
            <a:off x="110240" y="157389"/>
            <a:ext cx="8965162" cy="4974187"/>
            <a:chOff x="3903113" y="136934"/>
            <a:chExt cx="8965162" cy="4974187"/>
          </a:xfrm>
          <a:solidFill>
            <a:srgbClr val="A071FF"/>
          </a:solidFill>
        </p:grpSpPr>
        <p:sp>
          <p:nvSpPr>
            <p:cNvPr id="23" name="Pie 22"/>
            <p:cNvSpPr/>
            <p:nvPr/>
          </p:nvSpPr>
          <p:spPr>
            <a:xfrm>
              <a:off x="6895368" y="166914"/>
              <a:ext cx="5972907" cy="4944207"/>
            </a:xfrm>
            <a:prstGeom prst="pie">
              <a:avLst>
                <a:gd name="adj1" fmla="val 7555632"/>
                <a:gd name="adj2" fmla="val 14121510"/>
              </a:avLst>
            </a:prstGeom>
            <a:grpFill/>
            <a:ln>
              <a:solidFill>
                <a:srgbClr val="A07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4" name="Pie 23"/>
            <p:cNvSpPr/>
            <p:nvPr/>
          </p:nvSpPr>
          <p:spPr>
            <a:xfrm>
              <a:off x="3903113" y="136934"/>
              <a:ext cx="5972907" cy="4944207"/>
            </a:xfrm>
            <a:prstGeom prst="pie">
              <a:avLst>
                <a:gd name="adj1" fmla="val 18375285"/>
                <a:gd name="adj2" fmla="val 3290500"/>
              </a:avLst>
            </a:prstGeom>
            <a:grpFill/>
            <a:ln>
              <a:solidFill>
                <a:srgbClr val="A07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32" name="Group 31"/>
          <p:cNvGrpSpPr/>
          <p:nvPr/>
        </p:nvGrpSpPr>
        <p:grpSpPr>
          <a:xfrm>
            <a:off x="1555230" y="167390"/>
            <a:ext cx="7511897" cy="6605617"/>
            <a:chOff x="1555230" y="167390"/>
            <a:chExt cx="7511897" cy="6605617"/>
          </a:xfrm>
          <a:solidFill>
            <a:srgbClr val="64FF64"/>
          </a:solidFill>
        </p:grpSpPr>
        <p:sp>
          <p:nvSpPr>
            <p:cNvPr id="30" name="Pie 29"/>
            <p:cNvSpPr/>
            <p:nvPr/>
          </p:nvSpPr>
          <p:spPr>
            <a:xfrm>
              <a:off x="1555230" y="1828800"/>
              <a:ext cx="6011007" cy="4944207"/>
            </a:xfrm>
            <a:prstGeom prst="pie">
              <a:avLst>
                <a:gd name="adj1" fmla="val 14231774"/>
                <a:gd name="adj2" fmla="val 600142"/>
              </a:avLst>
            </a:prstGeom>
            <a:grpFill/>
            <a:ln>
              <a:solidFill>
                <a:srgbClr val="64FF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1" name="Pie 30"/>
            <p:cNvSpPr/>
            <p:nvPr/>
          </p:nvSpPr>
          <p:spPr>
            <a:xfrm>
              <a:off x="3094220" y="167390"/>
              <a:ext cx="5972907" cy="4944207"/>
            </a:xfrm>
            <a:prstGeom prst="pie">
              <a:avLst>
                <a:gd name="adj1" fmla="val 3434321"/>
                <a:gd name="adj2" fmla="val 11392322"/>
              </a:avLst>
            </a:prstGeom>
            <a:grpFill/>
            <a:ln>
              <a:solidFill>
                <a:srgbClr val="64FF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grpSp>
        <p:nvGrpSpPr>
          <p:cNvPr id="22" name="Group 21"/>
          <p:cNvGrpSpPr/>
          <p:nvPr/>
        </p:nvGrpSpPr>
        <p:grpSpPr>
          <a:xfrm>
            <a:off x="106179" y="171450"/>
            <a:ext cx="8945807" cy="6572983"/>
            <a:chOff x="76199" y="152400"/>
            <a:chExt cx="8982808" cy="6611028"/>
          </a:xfrm>
          <a:solidFill>
            <a:schemeClr val="bg1">
              <a:lumMod val="85000"/>
            </a:schemeClr>
          </a:solidFill>
        </p:grpSpPr>
        <p:sp>
          <p:nvSpPr>
            <p:cNvPr id="19" name="Pie 18"/>
            <p:cNvSpPr/>
            <p:nvPr/>
          </p:nvSpPr>
          <p:spPr>
            <a:xfrm>
              <a:off x="76199" y="152400"/>
              <a:ext cx="6011007" cy="4944207"/>
            </a:xfrm>
            <a:prstGeom prst="pie">
              <a:avLst>
                <a:gd name="adj1" fmla="val 21088595"/>
                <a:gd name="adj2" fmla="val 3300634"/>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 name="Pie 19"/>
            <p:cNvSpPr/>
            <p:nvPr/>
          </p:nvSpPr>
          <p:spPr>
            <a:xfrm>
              <a:off x="1570893" y="1819221"/>
              <a:ext cx="6011007" cy="4944207"/>
            </a:xfrm>
            <a:prstGeom prst="pie">
              <a:avLst>
                <a:gd name="adj1" fmla="val 14195564"/>
                <a:gd name="adj2" fmla="val 18263721"/>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Pie 20"/>
            <p:cNvSpPr/>
            <p:nvPr/>
          </p:nvSpPr>
          <p:spPr>
            <a:xfrm>
              <a:off x="3086100" y="180353"/>
              <a:ext cx="5972907" cy="4944207"/>
            </a:xfrm>
            <a:prstGeom prst="pie">
              <a:avLst>
                <a:gd name="adj1" fmla="val 7555632"/>
                <a:gd name="adj2" fmla="val 11392322"/>
              </a:avLst>
            </a:prstGeom>
            <a:gr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7" name="Oval 16"/>
          <p:cNvSpPr/>
          <p:nvPr/>
        </p:nvSpPr>
        <p:spPr>
          <a:xfrm>
            <a:off x="86457" y="143608"/>
            <a:ext cx="6019800" cy="4953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1556240" y="1820008"/>
            <a:ext cx="6019800" cy="4953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3086100" y="180975"/>
            <a:ext cx="6019800" cy="4953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itle 1"/>
          <p:cNvSpPr txBox="1">
            <a:spLocks/>
          </p:cNvSpPr>
          <p:nvPr/>
        </p:nvSpPr>
        <p:spPr>
          <a:xfrm>
            <a:off x="1981200" y="304800"/>
            <a:ext cx="1524000" cy="56356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smtClean="0"/>
              <a:t>Math</a:t>
            </a:r>
            <a:endParaRPr lang="en-US" sz="2800" b="1" dirty="0"/>
          </a:p>
        </p:txBody>
      </p:sp>
      <p:sp>
        <p:nvSpPr>
          <p:cNvPr id="34" name="Title 1"/>
          <p:cNvSpPr txBox="1">
            <a:spLocks/>
          </p:cNvSpPr>
          <p:nvPr/>
        </p:nvSpPr>
        <p:spPr>
          <a:xfrm>
            <a:off x="5257800" y="304800"/>
            <a:ext cx="1676400" cy="5635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t>Science</a:t>
            </a:r>
            <a:endParaRPr lang="en-US" sz="2800" b="1" dirty="0"/>
          </a:p>
        </p:txBody>
      </p:sp>
      <p:sp>
        <p:nvSpPr>
          <p:cNvPr id="35" name="Title 1"/>
          <p:cNvSpPr txBox="1">
            <a:spLocks/>
          </p:cNvSpPr>
          <p:nvPr/>
        </p:nvSpPr>
        <p:spPr>
          <a:xfrm>
            <a:off x="3810000" y="6215605"/>
            <a:ext cx="1524000" cy="56356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b="1" dirty="0" smtClean="0"/>
              <a:t>ELA</a:t>
            </a:r>
            <a:endParaRPr lang="en-US" sz="2800" b="1" dirty="0"/>
          </a:p>
        </p:txBody>
      </p:sp>
      <p:sp>
        <p:nvSpPr>
          <p:cNvPr id="36" name="Content Placeholder 2"/>
          <p:cNvSpPr txBox="1">
            <a:spLocks/>
          </p:cNvSpPr>
          <p:nvPr/>
        </p:nvSpPr>
        <p:spPr>
          <a:xfrm>
            <a:off x="457200" y="1079700"/>
            <a:ext cx="2998325" cy="2992297"/>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tabLst>
                <a:tab pos="404813" algn="l"/>
              </a:tabLst>
            </a:pPr>
            <a:r>
              <a:rPr lang="en-US" sz="1400" b="1" dirty="0" smtClean="0"/>
              <a:t>		M1:</a:t>
            </a:r>
            <a:r>
              <a:rPr lang="en-US" sz="1400" dirty="0" smtClean="0"/>
              <a:t> Make sense of problems </a:t>
            </a:r>
            <a:br>
              <a:rPr lang="en-US" sz="1400" dirty="0" smtClean="0"/>
            </a:br>
            <a:r>
              <a:rPr lang="en-US" sz="1400" dirty="0" smtClean="0"/>
              <a:t>and persevere in solving them </a:t>
            </a:r>
          </a:p>
          <a:p>
            <a:pPr marL="115888" indent="-115888">
              <a:buFont typeface="Arial" pitchFamily="34" charset="0"/>
              <a:buNone/>
            </a:pPr>
            <a:r>
              <a:rPr lang="en-US" sz="1400" b="1" dirty="0" smtClean="0"/>
              <a:t>M2:</a:t>
            </a:r>
            <a:r>
              <a:rPr lang="en-US" sz="1400" dirty="0" smtClean="0"/>
              <a:t> Reason abstractly &amp; </a:t>
            </a:r>
            <a:br>
              <a:rPr lang="en-US" sz="1400" dirty="0" smtClean="0"/>
            </a:br>
            <a:r>
              <a:rPr lang="en-US" sz="1400" dirty="0" smtClean="0"/>
              <a:t>quantitatively</a:t>
            </a:r>
          </a:p>
          <a:p>
            <a:pPr marL="115888" indent="-115888">
              <a:buFont typeface="Arial" pitchFamily="34" charset="0"/>
              <a:buNone/>
            </a:pPr>
            <a:r>
              <a:rPr lang="en-US" sz="1400" b="1" dirty="0" smtClean="0"/>
              <a:t>M6: </a:t>
            </a:r>
            <a:r>
              <a:rPr lang="en-US" sz="1400" dirty="0" smtClean="0"/>
              <a:t>Attend to precision</a:t>
            </a:r>
          </a:p>
          <a:p>
            <a:pPr marL="115888" indent="-115888">
              <a:buFont typeface="Arial" pitchFamily="34" charset="0"/>
              <a:buNone/>
            </a:pPr>
            <a:r>
              <a:rPr lang="en-US" sz="1400" b="1" dirty="0" smtClean="0"/>
              <a:t>M7: </a:t>
            </a:r>
            <a:r>
              <a:rPr lang="en-US" sz="1400" dirty="0" smtClean="0"/>
              <a:t>Look for &amp; make </a:t>
            </a:r>
            <a:br>
              <a:rPr lang="en-US" sz="1400" dirty="0" smtClean="0"/>
            </a:br>
            <a:r>
              <a:rPr lang="en-US" sz="1400" dirty="0" smtClean="0"/>
              <a:t>use of structure</a:t>
            </a:r>
          </a:p>
          <a:p>
            <a:pPr marL="115888" indent="-115888">
              <a:buFont typeface="Arial" pitchFamily="34" charset="0"/>
              <a:buNone/>
            </a:pPr>
            <a:r>
              <a:rPr lang="en-US" sz="1400" b="1" dirty="0" smtClean="0"/>
              <a:t>M8: </a:t>
            </a:r>
            <a:r>
              <a:rPr lang="en-US" sz="1400" dirty="0" smtClean="0"/>
              <a:t>Look for &amp; </a:t>
            </a:r>
            <a:br>
              <a:rPr lang="en-US" sz="1400" dirty="0" smtClean="0"/>
            </a:br>
            <a:r>
              <a:rPr lang="en-US" sz="1400" dirty="0" smtClean="0"/>
              <a:t>make use of </a:t>
            </a:r>
            <a:br>
              <a:rPr lang="en-US" sz="1400" dirty="0" smtClean="0"/>
            </a:br>
            <a:r>
              <a:rPr lang="en-US" sz="1400" dirty="0" smtClean="0"/>
              <a:t>regularity </a:t>
            </a:r>
            <a:br>
              <a:rPr lang="en-US" sz="1400" dirty="0" smtClean="0"/>
            </a:br>
            <a:r>
              <a:rPr lang="en-US" sz="1400" dirty="0" smtClean="0"/>
              <a:t>in repeated </a:t>
            </a:r>
            <a:br>
              <a:rPr lang="en-US" sz="1400" dirty="0" smtClean="0"/>
            </a:br>
            <a:r>
              <a:rPr lang="en-US" sz="1400" dirty="0" smtClean="0"/>
              <a:t>reasoning</a:t>
            </a:r>
            <a:endParaRPr lang="en-US" sz="1400" dirty="0"/>
          </a:p>
        </p:txBody>
      </p:sp>
      <p:sp>
        <p:nvSpPr>
          <p:cNvPr id="37" name="Content Placeholder 2"/>
          <p:cNvSpPr txBox="1">
            <a:spLocks/>
          </p:cNvSpPr>
          <p:nvPr/>
        </p:nvSpPr>
        <p:spPr>
          <a:xfrm>
            <a:off x="5715000" y="1066800"/>
            <a:ext cx="3200400" cy="2438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pPr>
            <a:r>
              <a:rPr lang="en-US" sz="1400" b="1" dirty="0" smtClean="0"/>
              <a:t>S1: </a:t>
            </a:r>
            <a:r>
              <a:rPr lang="en-US" sz="1400" dirty="0" smtClean="0"/>
              <a:t>Ask questions and define </a:t>
            </a:r>
            <a:br>
              <a:rPr lang="en-US" sz="1400" dirty="0" smtClean="0"/>
            </a:br>
            <a:r>
              <a:rPr lang="en-US" sz="1400" dirty="0" smtClean="0"/>
              <a:t>problems</a:t>
            </a:r>
          </a:p>
          <a:p>
            <a:pPr marL="347663" indent="-115888">
              <a:buFont typeface="Arial" pitchFamily="34" charset="0"/>
              <a:buNone/>
            </a:pPr>
            <a:r>
              <a:rPr lang="en-US" sz="1400" b="1" dirty="0" smtClean="0"/>
              <a:t>S3</a:t>
            </a:r>
            <a:r>
              <a:rPr lang="en-US" sz="1400" dirty="0" smtClean="0"/>
              <a:t>: Plan &amp; carry out investigations</a:t>
            </a:r>
          </a:p>
          <a:p>
            <a:pPr marL="463550" indent="-115888">
              <a:buFont typeface="Arial" pitchFamily="34" charset="0"/>
              <a:buNone/>
            </a:pPr>
            <a:r>
              <a:rPr lang="en-US" sz="1400" b="1" dirty="0" smtClean="0"/>
              <a:t>S4: </a:t>
            </a:r>
            <a:r>
              <a:rPr lang="en-US" sz="1400" dirty="0" smtClean="0"/>
              <a:t>Analyze &amp; interpret data</a:t>
            </a:r>
          </a:p>
          <a:p>
            <a:pPr marL="1257300" indent="-463550">
              <a:buFont typeface="Arial" pitchFamily="34" charset="0"/>
              <a:buNone/>
            </a:pPr>
            <a:r>
              <a:rPr lang="en-US" sz="1400" b="1" dirty="0" smtClean="0"/>
              <a:t>S6:</a:t>
            </a:r>
            <a:r>
              <a:rPr lang="en-US" sz="1400" dirty="0" smtClean="0"/>
              <a:t> Construct explanations &amp; design solutions</a:t>
            </a:r>
            <a:endParaRPr lang="en-US" sz="1400" dirty="0"/>
          </a:p>
        </p:txBody>
      </p:sp>
      <p:sp>
        <p:nvSpPr>
          <p:cNvPr id="38" name="Content Placeholder 2"/>
          <p:cNvSpPr txBox="1">
            <a:spLocks/>
          </p:cNvSpPr>
          <p:nvPr/>
        </p:nvSpPr>
        <p:spPr>
          <a:xfrm>
            <a:off x="3590199" y="648432"/>
            <a:ext cx="2286000" cy="131504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None/>
              <a:tabLst>
                <a:tab pos="288925" algn="l"/>
                <a:tab pos="509588" algn="l"/>
              </a:tabLst>
            </a:pPr>
            <a:r>
              <a:rPr lang="en-US" sz="1400" b="1" dirty="0" smtClean="0"/>
              <a:t>			M4. </a:t>
            </a:r>
            <a:r>
              <a:rPr lang="en-US" sz="1400" dirty="0" smtClean="0"/>
              <a:t>Models </a:t>
            </a:r>
            <a:br>
              <a:rPr lang="en-US" sz="1400" dirty="0" smtClean="0"/>
            </a:br>
            <a:r>
              <a:rPr lang="en-US" sz="1400" dirty="0" smtClean="0"/>
              <a:t>	with mathematics</a:t>
            </a:r>
          </a:p>
          <a:p>
            <a:pPr marL="115888" indent="-115888">
              <a:buNone/>
            </a:pPr>
            <a:r>
              <a:rPr lang="en-US" sz="1400" b="1" dirty="0" smtClean="0"/>
              <a:t>S2: </a:t>
            </a:r>
            <a:r>
              <a:rPr lang="en-US" sz="1400" dirty="0" smtClean="0"/>
              <a:t>Develop &amp; use models</a:t>
            </a:r>
          </a:p>
          <a:p>
            <a:pPr marL="115888" indent="-115888">
              <a:buNone/>
            </a:pPr>
            <a:r>
              <a:rPr lang="en-US" sz="1400" b="1" dirty="0" smtClean="0"/>
              <a:t>S5:</a:t>
            </a:r>
            <a:r>
              <a:rPr lang="en-US" sz="1400" dirty="0" smtClean="0"/>
              <a:t> Use mathematics &amp; computational thinking</a:t>
            </a:r>
          </a:p>
        </p:txBody>
      </p:sp>
      <p:sp>
        <p:nvSpPr>
          <p:cNvPr id="39" name="Content Placeholder 2"/>
          <p:cNvSpPr txBox="1">
            <a:spLocks/>
          </p:cNvSpPr>
          <p:nvPr/>
        </p:nvSpPr>
        <p:spPr>
          <a:xfrm>
            <a:off x="2667000" y="5135432"/>
            <a:ext cx="4381500" cy="13716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pPr>
            <a:r>
              <a:rPr lang="en-US" sz="1400" b="1" dirty="0" smtClean="0"/>
              <a:t>E1: </a:t>
            </a:r>
            <a:r>
              <a:rPr lang="en-US" sz="1400" dirty="0" smtClean="0"/>
              <a:t>Demonstrate independence in reading complex </a:t>
            </a:r>
            <a:br>
              <a:rPr lang="en-US" sz="1400" dirty="0" smtClean="0"/>
            </a:br>
            <a:r>
              <a:rPr lang="en-US" sz="1400" dirty="0" smtClean="0"/>
              <a:t>texts, and writing and speaking about them</a:t>
            </a:r>
          </a:p>
          <a:p>
            <a:pPr marL="404813" indent="-115888">
              <a:buNone/>
              <a:tabLst>
                <a:tab pos="682625" algn="l"/>
              </a:tabLst>
            </a:pPr>
            <a:r>
              <a:rPr lang="en-US" sz="1400" b="1" dirty="0" smtClean="0"/>
              <a:t>E7: </a:t>
            </a:r>
            <a:r>
              <a:rPr lang="en-US" sz="1400" dirty="0" smtClean="0"/>
              <a:t>Come to understand other perspectives </a:t>
            </a:r>
            <a:br>
              <a:rPr lang="en-US" sz="1400" dirty="0" smtClean="0"/>
            </a:br>
            <a:r>
              <a:rPr lang="en-US" sz="1400" dirty="0" smtClean="0"/>
              <a:t>and cultures through reading, listening, </a:t>
            </a:r>
            <a:br>
              <a:rPr lang="en-US" sz="1400" dirty="0" smtClean="0"/>
            </a:br>
            <a:r>
              <a:rPr lang="en-US" sz="1400" dirty="0" smtClean="0"/>
              <a:t>	and collaborations</a:t>
            </a:r>
            <a:endParaRPr lang="en-US" sz="1400" dirty="0"/>
          </a:p>
        </p:txBody>
      </p:sp>
      <p:sp>
        <p:nvSpPr>
          <p:cNvPr id="40" name="Content Placeholder 2"/>
          <p:cNvSpPr txBox="1">
            <a:spLocks/>
          </p:cNvSpPr>
          <p:nvPr/>
        </p:nvSpPr>
        <p:spPr>
          <a:xfrm>
            <a:off x="1828800" y="3031295"/>
            <a:ext cx="1717875" cy="176930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tabLst>
                <a:tab pos="231775" algn="l"/>
              </a:tabLst>
            </a:pPr>
            <a:r>
              <a:rPr lang="en-US" sz="1400" b="1" dirty="0" smtClean="0"/>
              <a:t>		E6: </a:t>
            </a:r>
            <a:r>
              <a:rPr lang="en-US" sz="1400" dirty="0" smtClean="0"/>
              <a:t>Use </a:t>
            </a:r>
            <a:br>
              <a:rPr lang="en-US" sz="1400" dirty="0" smtClean="0"/>
            </a:br>
            <a:r>
              <a:rPr lang="en-US" sz="1400" dirty="0" smtClean="0"/>
              <a:t>technology </a:t>
            </a:r>
            <a:br>
              <a:rPr lang="en-US" sz="1400" dirty="0" smtClean="0"/>
            </a:br>
            <a:r>
              <a:rPr lang="en-US" sz="1400" dirty="0" smtClean="0"/>
              <a:t>&amp; digital media strategically &amp; </a:t>
            </a:r>
            <a:br>
              <a:rPr lang="en-US" sz="1400" dirty="0" smtClean="0"/>
            </a:br>
            <a:r>
              <a:rPr lang="en-US" sz="1400" dirty="0" smtClean="0"/>
              <a:t>capably</a:t>
            </a:r>
          </a:p>
          <a:p>
            <a:pPr marL="115888" indent="-115888">
              <a:buFont typeface="Arial" pitchFamily="34" charset="0"/>
              <a:buNone/>
            </a:pPr>
            <a:r>
              <a:rPr lang="en-US" sz="1400" b="1" dirty="0" smtClean="0"/>
              <a:t>M5: </a:t>
            </a:r>
            <a:r>
              <a:rPr lang="en-US" sz="1400" dirty="0" smtClean="0"/>
              <a:t>Use appropriate tools strategically</a:t>
            </a:r>
          </a:p>
          <a:p>
            <a:pPr marL="115888" indent="-115888">
              <a:buFont typeface="Arial" pitchFamily="34" charset="0"/>
              <a:buNone/>
            </a:pPr>
            <a:endParaRPr lang="en-US" sz="1400" dirty="0"/>
          </a:p>
        </p:txBody>
      </p:sp>
      <p:sp>
        <p:nvSpPr>
          <p:cNvPr id="41" name="Content Placeholder 2"/>
          <p:cNvSpPr txBox="1">
            <a:spLocks/>
          </p:cNvSpPr>
          <p:nvPr/>
        </p:nvSpPr>
        <p:spPr>
          <a:xfrm>
            <a:off x="3223846" y="2135028"/>
            <a:ext cx="2895600" cy="20574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pPr>
            <a:r>
              <a:rPr lang="en-US" sz="1400" b="1" dirty="0" smtClean="0"/>
              <a:t>E2: </a:t>
            </a:r>
            <a:r>
              <a:rPr lang="en-US" sz="1400" dirty="0" smtClean="0"/>
              <a:t>Build a strong base of knowledge through content rich texts</a:t>
            </a:r>
          </a:p>
          <a:p>
            <a:pPr marL="115888" indent="-115888">
              <a:buFont typeface="Arial" pitchFamily="34" charset="0"/>
              <a:buNone/>
            </a:pPr>
            <a:r>
              <a:rPr lang="en-US" sz="1400" b="1" dirty="0" smtClean="0"/>
              <a:t>E5: </a:t>
            </a:r>
            <a:r>
              <a:rPr lang="en-US" sz="1400" dirty="0" smtClean="0"/>
              <a:t>Read, write, and speak </a:t>
            </a:r>
            <a:br>
              <a:rPr lang="en-US" sz="1400" dirty="0" smtClean="0"/>
            </a:br>
            <a:r>
              <a:rPr lang="en-US" sz="1400" dirty="0" smtClean="0"/>
              <a:t>grounded in evidence</a:t>
            </a:r>
          </a:p>
          <a:p>
            <a:pPr marL="344488" indent="-115888">
              <a:buFont typeface="Arial" pitchFamily="34" charset="0"/>
              <a:buNone/>
            </a:pPr>
            <a:r>
              <a:rPr lang="en-US" sz="1400" b="1" dirty="0" smtClean="0"/>
              <a:t>M3 &amp; E4: </a:t>
            </a:r>
            <a:r>
              <a:rPr lang="en-US" sz="1400" dirty="0" smtClean="0"/>
              <a:t>Construct viable </a:t>
            </a:r>
            <a:br>
              <a:rPr lang="en-US" sz="1400" dirty="0" smtClean="0"/>
            </a:br>
            <a:r>
              <a:rPr lang="en-US" sz="1400" dirty="0" smtClean="0"/>
              <a:t>arguments and critique </a:t>
            </a:r>
            <a:br>
              <a:rPr lang="en-US" sz="1400" dirty="0" smtClean="0"/>
            </a:br>
            <a:r>
              <a:rPr lang="en-US" sz="1400" dirty="0" smtClean="0"/>
              <a:t>reasoning of others</a:t>
            </a:r>
          </a:p>
          <a:p>
            <a:pPr marL="747713" indent="-292100">
              <a:buFont typeface="Arial" pitchFamily="34" charset="0"/>
              <a:buNone/>
            </a:pPr>
            <a:r>
              <a:rPr lang="en-US" sz="1400" b="1" dirty="0" smtClean="0"/>
              <a:t>S7: </a:t>
            </a:r>
            <a:r>
              <a:rPr lang="en-US" sz="1400" dirty="0" smtClean="0"/>
              <a:t>Engage in </a:t>
            </a:r>
            <a:br>
              <a:rPr lang="en-US" sz="1400" dirty="0" smtClean="0"/>
            </a:br>
            <a:r>
              <a:rPr lang="en-US" sz="1400" dirty="0" smtClean="0"/>
              <a:t>argument from </a:t>
            </a:r>
            <a:br>
              <a:rPr lang="en-US" sz="1400" dirty="0" smtClean="0"/>
            </a:br>
            <a:r>
              <a:rPr lang="en-US" sz="1400" dirty="0" smtClean="0"/>
              <a:t>	evidence</a:t>
            </a:r>
            <a:endParaRPr lang="en-US" sz="1400" dirty="0"/>
          </a:p>
        </p:txBody>
      </p:sp>
      <p:sp>
        <p:nvSpPr>
          <p:cNvPr id="42" name="Content Placeholder 2"/>
          <p:cNvSpPr txBox="1">
            <a:spLocks/>
          </p:cNvSpPr>
          <p:nvPr/>
        </p:nvSpPr>
        <p:spPr>
          <a:xfrm>
            <a:off x="5219700" y="3048000"/>
            <a:ext cx="2628900" cy="198409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115888" indent="-115888">
              <a:buFont typeface="Arial" pitchFamily="34" charset="0"/>
              <a:buNone/>
              <a:tabLst>
                <a:tab pos="571500" algn="l"/>
                <a:tab pos="685800" algn="l"/>
                <a:tab pos="800100" algn="l"/>
                <a:tab pos="914400" algn="l"/>
              </a:tabLst>
            </a:pPr>
            <a:r>
              <a:rPr lang="en-US" sz="1400" b="1" dirty="0" smtClean="0"/>
              <a:t>					S8: </a:t>
            </a:r>
            <a:r>
              <a:rPr lang="en-US" sz="1400" dirty="0" smtClean="0"/>
              <a:t>Obtain, </a:t>
            </a:r>
            <a:br>
              <a:rPr lang="en-US" sz="1400" dirty="0" smtClean="0"/>
            </a:br>
            <a:r>
              <a:rPr lang="en-US" sz="1400" dirty="0" smtClean="0"/>
              <a:t>			evaluate, &amp; </a:t>
            </a:r>
            <a:br>
              <a:rPr lang="en-US" sz="1400" dirty="0" smtClean="0"/>
            </a:br>
            <a:r>
              <a:rPr lang="en-US" sz="1400" dirty="0" smtClean="0"/>
              <a:t>		communicate </a:t>
            </a:r>
            <a:br>
              <a:rPr lang="en-US" sz="1400" dirty="0" smtClean="0"/>
            </a:br>
            <a:r>
              <a:rPr lang="en-US" sz="1400" dirty="0" smtClean="0"/>
              <a:t>	information</a:t>
            </a:r>
          </a:p>
          <a:p>
            <a:pPr marL="115888" indent="-115888">
              <a:buFont typeface="Arial" pitchFamily="34" charset="0"/>
              <a:buNone/>
              <a:tabLst>
                <a:tab pos="228600" algn="l"/>
                <a:tab pos="457200" algn="l"/>
              </a:tabLst>
            </a:pPr>
            <a:r>
              <a:rPr lang="en-US" sz="1400" b="1" dirty="0" smtClean="0"/>
              <a:t>			E3: </a:t>
            </a:r>
            <a:r>
              <a:rPr lang="en-US" sz="1400" dirty="0" smtClean="0"/>
              <a:t>Obtain, synthesize, </a:t>
            </a:r>
            <a:br>
              <a:rPr lang="en-US" sz="1400" dirty="0" smtClean="0"/>
            </a:br>
            <a:r>
              <a:rPr lang="en-US" sz="1400" dirty="0" smtClean="0"/>
              <a:t>	and report findings clearly </a:t>
            </a:r>
            <a:r>
              <a:rPr lang="en-US" sz="1400" dirty="0"/>
              <a:t/>
            </a:r>
            <a:br>
              <a:rPr lang="en-US" sz="1400" dirty="0"/>
            </a:br>
            <a:r>
              <a:rPr lang="en-US" sz="1400" dirty="0" smtClean="0"/>
              <a:t>and effectively in response </a:t>
            </a:r>
            <a:br>
              <a:rPr lang="en-US" sz="1400" dirty="0" smtClean="0"/>
            </a:br>
            <a:r>
              <a:rPr lang="en-US" sz="1400" dirty="0" smtClean="0"/>
              <a:t>to task and purpose</a:t>
            </a:r>
            <a:endParaRPr lang="en-US" sz="1400" dirty="0"/>
          </a:p>
        </p:txBody>
      </p:sp>
      <p:sp>
        <p:nvSpPr>
          <p:cNvPr id="43" name="TextBox 42"/>
          <p:cNvSpPr txBox="1"/>
          <p:nvPr/>
        </p:nvSpPr>
        <p:spPr>
          <a:xfrm>
            <a:off x="96746" y="5505271"/>
            <a:ext cx="2957878" cy="1200329"/>
          </a:xfrm>
          <a:prstGeom prst="rect">
            <a:avLst/>
          </a:prstGeom>
          <a:noFill/>
        </p:spPr>
        <p:txBody>
          <a:bodyPr wrap="square" rtlCol="0">
            <a:spAutoFit/>
          </a:bodyPr>
          <a:lstStyle/>
          <a:p>
            <a:r>
              <a:rPr lang="en-US" b="1" dirty="0" smtClean="0"/>
              <a:t>Commonalities </a:t>
            </a:r>
          </a:p>
          <a:p>
            <a:r>
              <a:rPr lang="en-US" b="1" dirty="0" smtClean="0"/>
              <a:t>Among the Practices </a:t>
            </a:r>
            <a:br>
              <a:rPr lang="en-US" b="1" dirty="0" smtClean="0"/>
            </a:br>
            <a:r>
              <a:rPr lang="en-US" b="1" dirty="0" smtClean="0"/>
              <a:t>in Science, Mathematics </a:t>
            </a:r>
            <a:br>
              <a:rPr lang="en-US" b="1" dirty="0" smtClean="0"/>
            </a:br>
            <a:r>
              <a:rPr lang="en-US" b="1" dirty="0" smtClean="0"/>
              <a:t>and English Language Arts</a:t>
            </a:r>
            <a:endParaRPr lang="en-US" b="1" dirty="0"/>
          </a:p>
        </p:txBody>
      </p:sp>
    </p:spTree>
    <p:extLst>
      <p:ext uri="{BB962C8B-B14F-4D97-AF65-F5344CB8AC3E}">
        <p14:creationId xmlns:p14="http://schemas.microsoft.com/office/powerpoint/2010/main" val="2012295849"/>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99617886"/>
              </p:ext>
            </p:extLst>
          </p:nvPr>
        </p:nvGraphicFramePr>
        <p:xfrm>
          <a:off x="513304" y="1143000"/>
          <a:ext cx="8229600" cy="5078160"/>
        </p:xfrm>
        <a:graphic>
          <a:graphicData uri="http://schemas.openxmlformats.org/drawingml/2006/table">
            <a:tbl>
              <a:tblPr firstRow="1" firstCol="1" bandRow="1"/>
              <a:tblGrid>
                <a:gridCol w="2514600"/>
                <a:gridCol w="3124200"/>
                <a:gridCol w="2590800"/>
              </a:tblGrid>
              <a:tr h="304800">
                <a:tc gridSpan="3">
                  <a:txBody>
                    <a:bodyPr/>
                    <a:lstStyle/>
                    <a:p>
                      <a:pPr marL="0" marR="0" algn="ctr">
                        <a:spcBef>
                          <a:spcPts val="0"/>
                        </a:spcBef>
                        <a:spcAft>
                          <a:spcPts val="0"/>
                        </a:spcAft>
                      </a:pPr>
                      <a:r>
                        <a:rPr lang="en-US" sz="2400" b="1" dirty="0" smtClean="0">
                          <a:solidFill>
                            <a:srgbClr val="FFFFFF"/>
                          </a:solidFill>
                          <a:effectLst/>
                          <a:latin typeface="Calibri"/>
                          <a:ea typeface="Calibri"/>
                          <a:cs typeface="Calibri"/>
                        </a:rPr>
                        <a:t>Practices in Mathematics, Science, and English Language Arts*</a:t>
                      </a:r>
                      <a:endParaRPr lang="en-US" sz="2400" dirty="0">
                        <a:solidFill>
                          <a:srgbClr val="000000"/>
                        </a:solidFill>
                        <a:effectLst/>
                        <a:latin typeface="Tahoma"/>
                        <a:ea typeface="Calibri"/>
                      </a:endParaRPr>
                    </a:p>
                  </a:txBody>
                  <a:tcPr marL="47999" marR="4799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0000"/>
                    </a:solidFill>
                  </a:tcPr>
                </a:tc>
                <a:tc hMerge="1">
                  <a:txBody>
                    <a:bodyPr/>
                    <a:lstStyle/>
                    <a:p>
                      <a:endParaRPr lang="en-US"/>
                    </a:p>
                  </a:txBody>
                  <a:tcPr/>
                </a:tc>
                <a:tc hMerge="1">
                  <a:txBody>
                    <a:bodyPr/>
                    <a:lstStyle/>
                    <a:p>
                      <a:endParaRPr lang="en-US"/>
                    </a:p>
                  </a:txBody>
                  <a:tcPr/>
                </a:tc>
              </a:tr>
              <a:tr h="356400">
                <a:tc>
                  <a:txBody>
                    <a:bodyPr/>
                    <a:lstStyle/>
                    <a:p>
                      <a:pPr marL="0" marR="0" algn="ctr">
                        <a:spcBef>
                          <a:spcPts val="0"/>
                        </a:spcBef>
                        <a:spcAft>
                          <a:spcPts val="0"/>
                        </a:spcAft>
                      </a:pPr>
                      <a:r>
                        <a:rPr lang="en-US" sz="2000" b="1" dirty="0" smtClean="0">
                          <a:solidFill>
                            <a:srgbClr val="000000"/>
                          </a:solidFill>
                          <a:effectLst/>
                          <a:latin typeface="Calibri"/>
                          <a:ea typeface="Calibri"/>
                          <a:cs typeface="Calibri"/>
                        </a:rPr>
                        <a:t>Math</a:t>
                      </a:r>
                      <a:endParaRPr lang="en-US" sz="1800" b="1" dirty="0" smtClean="0">
                        <a:solidFill>
                          <a:srgbClr val="000000"/>
                        </a:solidFill>
                        <a:effectLst/>
                        <a:latin typeface="Calibri"/>
                        <a:ea typeface="Calibri"/>
                        <a:cs typeface="Calibri"/>
                      </a:endParaRPr>
                    </a:p>
                  </a:txBody>
                  <a:tcPr marL="47999" marR="479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6464"/>
                    </a:solidFill>
                  </a:tcPr>
                </a:tc>
                <a:tc>
                  <a:txBody>
                    <a:bodyPr/>
                    <a:lstStyle/>
                    <a:p>
                      <a:pPr marL="0" marR="0" algn="ctr">
                        <a:spcBef>
                          <a:spcPts val="0"/>
                        </a:spcBef>
                        <a:spcAft>
                          <a:spcPts val="0"/>
                        </a:spcAft>
                      </a:pPr>
                      <a:r>
                        <a:rPr lang="en-US" sz="2000" b="1" dirty="0" smtClean="0">
                          <a:solidFill>
                            <a:srgbClr val="000000"/>
                          </a:solidFill>
                          <a:effectLst/>
                          <a:latin typeface="Calibri"/>
                          <a:ea typeface="Calibri"/>
                          <a:cs typeface="Calibri"/>
                        </a:rPr>
                        <a:t>Science</a:t>
                      </a:r>
                      <a:endParaRPr lang="en-US" sz="1800" b="0" dirty="0" smtClean="0">
                        <a:solidFill>
                          <a:srgbClr val="000000"/>
                        </a:solidFill>
                        <a:effectLst/>
                        <a:latin typeface="Tahoma"/>
                        <a:ea typeface="Calibri"/>
                        <a:cs typeface="+mn-cs"/>
                      </a:endParaRPr>
                    </a:p>
                  </a:txBody>
                  <a:tcPr marL="47999" marR="479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464FF"/>
                    </a:solidFill>
                  </a:tcPr>
                </a:tc>
                <a:tc>
                  <a:txBody>
                    <a:bodyPr/>
                    <a:lstStyle/>
                    <a:p>
                      <a:pPr marL="0" marR="0" algn="ctr">
                        <a:spcBef>
                          <a:spcPts val="0"/>
                        </a:spcBef>
                        <a:spcAft>
                          <a:spcPts val="0"/>
                        </a:spcAft>
                      </a:pPr>
                      <a:r>
                        <a:rPr lang="en-US" sz="2000" b="1" dirty="0" smtClean="0">
                          <a:solidFill>
                            <a:srgbClr val="000000"/>
                          </a:solidFill>
                          <a:effectLst/>
                          <a:latin typeface="Calibri"/>
                          <a:ea typeface="Calibri"/>
                          <a:cs typeface="Calibri"/>
                        </a:rPr>
                        <a:t>English</a:t>
                      </a:r>
                      <a:r>
                        <a:rPr lang="en-US" sz="2000" b="1" baseline="0" dirty="0" smtClean="0">
                          <a:solidFill>
                            <a:srgbClr val="000000"/>
                          </a:solidFill>
                          <a:effectLst/>
                          <a:latin typeface="Calibri"/>
                          <a:ea typeface="Calibri"/>
                          <a:cs typeface="Calibri"/>
                        </a:rPr>
                        <a:t> </a:t>
                      </a:r>
                      <a:r>
                        <a:rPr lang="en-US" sz="2000" b="1" dirty="0" smtClean="0">
                          <a:solidFill>
                            <a:srgbClr val="000000"/>
                          </a:solidFill>
                          <a:effectLst/>
                          <a:latin typeface="Calibri"/>
                          <a:ea typeface="Calibri"/>
                          <a:cs typeface="Calibri"/>
                        </a:rPr>
                        <a:t>Language Arts</a:t>
                      </a:r>
                      <a:endParaRPr lang="en-US" sz="1800" b="1" dirty="0" smtClean="0">
                        <a:solidFill>
                          <a:srgbClr val="000000"/>
                        </a:solidFill>
                        <a:effectLst/>
                        <a:latin typeface="Calibri"/>
                        <a:ea typeface="Calibri"/>
                        <a:cs typeface="Calibri"/>
                      </a:endParaRPr>
                    </a:p>
                  </a:txBody>
                  <a:tcPr marL="47999" marR="4799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64"/>
                    </a:solidFill>
                  </a:tcPr>
                </a:tc>
              </a:tr>
              <a:tr h="4356000">
                <a:tc>
                  <a:txBody>
                    <a:bodyPr/>
                    <a:lstStyle/>
                    <a:p>
                      <a:pPr marL="403225" indent="-403225">
                        <a:spcAft>
                          <a:spcPts val="600"/>
                        </a:spcAft>
                      </a:pPr>
                      <a:r>
                        <a:rPr lang="en-US" sz="1400" b="1" i="0" u="none" strike="noStrike" kern="1200" baseline="0" dirty="0" smtClean="0">
                          <a:solidFill>
                            <a:schemeClr val="tx1"/>
                          </a:solidFill>
                          <a:latin typeface="+mn-lt"/>
                          <a:ea typeface="+mn-ea"/>
                          <a:cs typeface="+mn-cs"/>
                        </a:rPr>
                        <a:t>M1.</a:t>
                      </a:r>
                      <a:r>
                        <a:rPr lang="en-US" sz="1400" b="0" i="0" u="none" strike="noStrike" kern="1200" baseline="0" dirty="0" smtClean="0">
                          <a:solidFill>
                            <a:schemeClr val="tx1"/>
                          </a:solidFill>
                          <a:latin typeface="+mn-lt"/>
                          <a:ea typeface="+mn-ea"/>
                          <a:cs typeface="+mn-cs"/>
                        </a:rPr>
                        <a:t>	Make sense of problems and persevere in solving them. </a:t>
                      </a:r>
                    </a:p>
                    <a:p>
                      <a:pPr marL="403225" indent="-403225">
                        <a:spcAft>
                          <a:spcPts val="600"/>
                        </a:spcAft>
                      </a:pPr>
                      <a:r>
                        <a:rPr lang="en-US" sz="1400" b="1" i="0" u="none" strike="noStrike" kern="1200" baseline="0" dirty="0" smtClean="0">
                          <a:solidFill>
                            <a:schemeClr val="tx1"/>
                          </a:solidFill>
                          <a:latin typeface="+mn-lt"/>
                          <a:ea typeface="+mn-ea"/>
                          <a:cs typeface="+mn-cs"/>
                        </a:rPr>
                        <a:t>M2.</a:t>
                      </a:r>
                      <a:r>
                        <a:rPr lang="en-US" sz="1400" b="0" i="0" u="none" strike="noStrike" kern="1200" baseline="0" dirty="0" smtClean="0">
                          <a:solidFill>
                            <a:schemeClr val="tx1"/>
                          </a:solidFill>
                          <a:latin typeface="+mn-lt"/>
                          <a:ea typeface="+mn-ea"/>
                          <a:cs typeface="+mn-cs"/>
                        </a:rPr>
                        <a:t> 	Reason abstractly and quantitatively. </a:t>
                      </a:r>
                    </a:p>
                    <a:p>
                      <a:pPr marL="403225" indent="-403225">
                        <a:spcAft>
                          <a:spcPts val="600"/>
                        </a:spcAft>
                      </a:pPr>
                      <a:r>
                        <a:rPr lang="en-US" sz="1400" b="1" i="0" u="none" strike="noStrike" kern="1200" baseline="0" dirty="0" smtClean="0">
                          <a:solidFill>
                            <a:schemeClr val="tx1"/>
                          </a:solidFill>
                          <a:latin typeface="+mn-lt"/>
                          <a:ea typeface="+mn-ea"/>
                          <a:cs typeface="+mn-cs"/>
                        </a:rPr>
                        <a:t>M3.</a:t>
                      </a:r>
                      <a:r>
                        <a:rPr lang="en-US" sz="1400" b="0" i="0" u="none" strike="noStrike" kern="1200" baseline="0" dirty="0" smtClean="0">
                          <a:solidFill>
                            <a:schemeClr val="tx1"/>
                          </a:solidFill>
                          <a:latin typeface="+mn-lt"/>
                          <a:ea typeface="+mn-ea"/>
                          <a:cs typeface="+mn-cs"/>
                        </a:rPr>
                        <a:t> 	Construct viable arguments and critique the reasoning of others. </a:t>
                      </a:r>
                    </a:p>
                    <a:p>
                      <a:pPr marL="403225" indent="-403225">
                        <a:spcAft>
                          <a:spcPts val="600"/>
                        </a:spcAft>
                      </a:pPr>
                      <a:r>
                        <a:rPr lang="en-US" sz="1400" b="1" i="0" u="none" strike="noStrike" kern="1200" baseline="0" dirty="0" smtClean="0">
                          <a:solidFill>
                            <a:schemeClr val="tx1"/>
                          </a:solidFill>
                          <a:latin typeface="+mn-lt"/>
                          <a:ea typeface="+mn-ea"/>
                          <a:cs typeface="+mn-cs"/>
                        </a:rPr>
                        <a:t>M4.</a:t>
                      </a:r>
                      <a:r>
                        <a:rPr lang="en-US" sz="1400" b="0" i="0" u="none" strike="noStrike" kern="1200" baseline="0" dirty="0" smtClean="0">
                          <a:solidFill>
                            <a:schemeClr val="tx1"/>
                          </a:solidFill>
                          <a:latin typeface="+mn-lt"/>
                          <a:ea typeface="+mn-ea"/>
                          <a:cs typeface="+mn-cs"/>
                        </a:rPr>
                        <a:t> 	Model with mathematics. </a:t>
                      </a:r>
                    </a:p>
                    <a:p>
                      <a:pPr marL="403225" indent="-403225">
                        <a:spcAft>
                          <a:spcPts val="600"/>
                        </a:spcAft>
                      </a:pPr>
                      <a:r>
                        <a:rPr lang="en-US" sz="1400" b="1" i="0" u="none" strike="noStrike" kern="1200" baseline="0" dirty="0" smtClean="0">
                          <a:solidFill>
                            <a:schemeClr val="tx1"/>
                          </a:solidFill>
                          <a:latin typeface="+mn-lt"/>
                          <a:ea typeface="+mn-ea"/>
                          <a:cs typeface="+mn-cs"/>
                        </a:rPr>
                        <a:t>M5.</a:t>
                      </a:r>
                      <a:r>
                        <a:rPr lang="en-US" sz="1400" b="0" i="0" u="none" strike="noStrike" kern="1200" baseline="0" dirty="0" smtClean="0">
                          <a:solidFill>
                            <a:schemeClr val="tx1"/>
                          </a:solidFill>
                          <a:latin typeface="+mn-lt"/>
                          <a:ea typeface="+mn-ea"/>
                          <a:cs typeface="+mn-cs"/>
                        </a:rPr>
                        <a:t> 	Use appropriate tools strategically. </a:t>
                      </a:r>
                    </a:p>
                    <a:p>
                      <a:pPr marL="403225" indent="-403225">
                        <a:spcAft>
                          <a:spcPts val="600"/>
                        </a:spcAft>
                      </a:pPr>
                      <a:r>
                        <a:rPr lang="en-US" sz="1400" b="1" i="0" u="none" strike="noStrike" kern="1200" baseline="0" dirty="0" smtClean="0">
                          <a:solidFill>
                            <a:schemeClr val="tx1"/>
                          </a:solidFill>
                          <a:latin typeface="+mn-lt"/>
                          <a:ea typeface="+mn-ea"/>
                          <a:cs typeface="+mn-cs"/>
                        </a:rPr>
                        <a:t>M6.</a:t>
                      </a:r>
                      <a:r>
                        <a:rPr lang="en-US" sz="1400" b="0" i="0" u="none" strike="noStrike" kern="1200" baseline="0" dirty="0" smtClean="0">
                          <a:solidFill>
                            <a:schemeClr val="tx1"/>
                          </a:solidFill>
                          <a:latin typeface="+mn-lt"/>
                          <a:ea typeface="+mn-ea"/>
                          <a:cs typeface="+mn-cs"/>
                        </a:rPr>
                        <a:t> 	Attend to precision. </a:t>
                      </a:r>
                    </a:p>
                    <a:p>
                      <a:pPr marL="403225" indent="-403225">
                        <a:spcAft>
                          <a:spcPts val="600"/>
                        </a:spcAft>
                      </a:pPr>
                      <a:r>
                        <a:rPr lang="en-US" sz="1400" b="1" i="0" u="none" strike="noStrike" kern="1200" baseline="0" dirty="0" smtClean="0">
                          <a:solidFill>
                            <a:schemeClr val="tx1"/>
                          </a:solidFill>
                          <a:latin typeface="+mn-lt"/>
                          <a:ea typeface="+mn-ea"/>
                          <a:cs typeface="+mn-cs"/>
                        </a:rPr>
                        <a:t>M7.</a:t>
                      </a:r>
                      <a:r>
                        <a:rPr lang="en-US" sz="1400" b="0" i="0" u="none" strike="noStrike" kern="1200" baseline="0" dirty="0" smtClean="0">
                          <a:solidFill>
                            <a:schemeClr val="tx1"/>
                          </a:solidFill>
                          <a:latin typeface="+mn-lt"/>
                          <a:ea typeface="+mn-ea"/>
                          <a:cs typeface="+mn-cs"/>
                        </a:rPr>
                        <a:t> 	Look for and make use of structure. </a:t>
                      </a:r>
                    </a:p>
                    <a:p>
                      <a:pPr marL="403225" indent="-403225">
                        <a:spcAft>
                          <a:spcPts val="600"/>
                        </a:spcAft>
                      </a:pPr>
                      <a:r>
                        <a:rPr lang="en-US" sz="1400" b="1" i="0" u="none" strike="noStrike" kern="1200" baseline="0" dirty="0" smtClean="0">
                          <a:solidFill>
                            <a:schemeClr val="tx1"/>
                          </a:solidFill>
                          <a:latin typeface="+mn-lt"/>
                          <a:ea typeface="+mn-ea"/>
                          <a:cs typeface="+mn-cs"/>
                        </a:rPr>
                        <a:t>M8.</a:t>
                      </a:r>
                      <a:r>
                        <a:rPr lang="en-US" sz="1400" b="0" i="0" u="none" strike="noStrike" kern="1200" baseline="0" dirty="0" smtClean="0">
                          <a:solidFill>
                            <a:schemeClr val="tx1"/>
                          </a:solidFill>
                          <a:latin typeface="+mn-lt"/>
                          <a:ea typeface="+mn-ea"/>
                          <a:cs typeface="+mn-cs"/>
                        </a:rPr>
                        <a:t> 	Look for and express regularity in repeated reasoning. </a:t>
                      </a:r>
                      <a:endParaRPr lang="en-US" sz="1600" dirty="0" smtClean="0">
                        <a:solidFill>
                          <a:srgbClr val="000000"/>
                        </a:solidFill>
                        <a:effectLst/>
                        <a:latin typeface="Tahoma"/>
                        <a:ea typeface="Calibri"/>
                      </a:endParaRPr>
                    </a:p>
                  </a:txBody>
                  <a:tcPr marL="47999" marR="479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4488" indent="-344488">
                        <a:spcAft>
                          <a:spcPts val="600"/>
                        </a:spcAft>
                      </a:pPr>
                      <a:r>
                        <a:rPr lang="en-US" sz="1400" b="1" i="0" u="none" strike="noStrike" kern="1200" baseline="0" dirty="0" smtClean="0">
                          <a:solidFill>
                            <a:schemeClr val="tx1"/>
                          </a:solidFill>
                          <a:latin typeface="+mn-lt"/>
                          <a:ea typeface="+mn-ea"/>
                          <a:cs typeface="+mn-cs"/>
                        </a:rPr>
                        <a:t>S1.</a:t>
                      </a:r>
                      <a:r>
                        <a:rPr lang="en-US" sz="1400" b="0" i="0" u="none" strike="noStrike" kern="1200" baseline="0" dirty="0" smtClean="0">
                          <a:solidFill>
                            <a:schemeClr val="tx1"/>
                          </a:solidFill>
                          <a:latin typeface="+mn-lt"/>
                          <a:ea typeface="+mn-ea"/>
                          <a:cs typeface="+mn-cs"/>
                        </a:rPr>
                        <a:t> 	Asking questions (for science) and defining problems (for engineering). </a:t>
                      </a:r>
                    </a:p>
                    <a:p>
                      <a:pPr marL="344488" indent="-344488">
                        <a:spcAft>
                          <a:spcPts val="600"/>
                        </a:spcAft>
                      </a:pPr>
                      <a:r>
                        <a:rPr lang="en-US" sz="1400" b="1" i="0" u="none" strike="noStrike" kern="1200" baseline="0" dirty="0" smtClean="0">
                          <a:solidFill>
                            <a:schemeClr val="tx1"/>
                          </a:solidFill>
                          <a:latin typeface="+mn-lt"/>
                          <a:ea typeface="+mn-ea"/>
                          <a:cs typeface="+mn-cs"/>
                        </a:rPr>
                        <a:t>S2.</a:t>
                      </a:r>
                      <a:r>
                        <a:rPr lang="en-US" sz="1400" b="0" i="0" u="none" strike="noStrike" kern="1200" baseline="0" dirty="0" smtClean="0">
                          <a:solidFill>
                            <a:schemeClr val="tx1"/>
                          </a:solidFill>
                          <a:latin typeface="+mn-lt"/>
                          <a:ea typeface="+mn-ea"/>
                          <a:cs typeface="+mn-cs"/>
                        </a:rPr>
                        <a:t> 	Developing and using models. </a:t>
                      </a:r>
                    </a:p>
                    <a:p>
                      <a:pPr marL="344488" indent="-344488">
                        <a:spcAft>
                          <a:spcPts val="600"/>
                        </a:spcAft>
                      </a:pPr>
                      <a:r>
                        <a:rPr lang="en-US" sz="1400" b="1" i="0" u="none" strike="noStrike" kern="1200" baseline="0" dirty="0" smtClean="0">
                          <a:solidFill>
                            <a:schemeClr val="tx1"/>
                          </a:solidFill>
                          <a:latin typeface="+mn-lt"/>
                          <a:ea typeface="+mn-ea"/>
                          <a:cs typeface="+mn-cs"/>
                        </a:rPr>
                        <a:t>S3.</a:t>
                      </a:r>
                      <a:r>
                        <a:rPr lang="en-US" sz="1400" b="0" i="0" u="none" strike="noStrike" kern="1200" baseline="0" dirty="0" smtClean="0">
                          <a:solidFill>
                            <a:schemeClr val="tx1"/>
                          </a:solidFill>
                          <a:latin typeface="+mn-lt"/>
                          <a:ea typeface="+mn-ea"/>
                          <a:cs typeface="+mn-cs"/>
                        </a:rPr>
                        <a:t> 	Planning and carrying out investigations. </a:t>
                      </a:r>
                    </a:p>
                    <a:p>
                      <a:pPr marL="344488" indent="-344488">
                        <a:spcAft>
                          <a:spcPts val="600"/>
                        </a:spcAft>
                      </a:pPr>
                      <a:r>
                        <a:rPr lang="en-US" sz="1400" b="1" i="0" u="none" strike="noStrike" kern="1200" baseline="0" dirty="0" smtClean="0">
                          <a:solidFill>
                            <a:schemeClr val="tx1"/>
                          </a:solidFill>
                          <a:latin typeface="+mn-lt"/>
                          <a:ea typeface="+mn-ea"/>
                          <a:cs typeface="+mn-cs"/>
                        </a:rPr>
                        <a:t>S4.</a:t>
                      </a:r>
                      <a:r>
                        <a:rPr lang="en-US" sz="1400" b="0" i="0" u="none" strike="noStrike" kern="1200" baseline="0" dirty="0" smtClean="0">
                          <a:solidFill>
                            <a:schemeClr val="tx1"/>
                          </a:solidFill>
                          <a:latin typeface="+mn-lt"/>
                          <a:ea typeface="+mn-ea"/>
                          <a:cs typeface="+mn-cs"/>
                        </a:rPr>
                        <a:t> 	Analyzing and interpreting data. </a:t>
                      </a:r>
                    </a:p>
                    <a:p>
                      <a:pPr marL="344488" indent="-344488">
                        <a:spcAft>
                          <a:spcPts val="600"/>
                        </a:spcAft>
                      </a:pPr>
                      <a:r>
                        <a:rPr lang="en-US" sz="1400" b="1" i="0" u="none" strike="noStrike" kern="1200" baseline="0" dirty="0" smtClean="0">
                          <a:solidFill>
                            <a:schemeClr val="tx1"/>
                          </a:solidFill>
                          <a:latin typeface="+mn-lt"/>
                          <a:ea typeface="+mn-ea"/>
                          <a:cs typeface="+mn-cs"/>
                        </a:rPr>
                        <a:t>S5.</a:t>
                      </a:r>
                      <a:r>
                        <a:rPr lang="en-US" sz="1400" b="0" i="0" u="none" strike="noStrike" kern="1200" baseline="0" dirty="0" smtClean="0">
                          <a:solidFill>
                            <a:schemeClr val="tx1"/>
                          </a:solidFill>
                          <a:latin typeface="+mn-lt"/>
                          <a:ea typeface="+mn-ea"/>
                          <a:cs typeface="+mn-cs"/>
                        </a:rPr>
                        <a:t> 	Using mathematics, information and computer technology, and computational thinking. </a:t>
                      </a:r>
                    </a:p>
                    <a:p>
                      <a:pPr marL="344488" indent="-344488">
                        <a:spcAft>
                          <a:spcPts val="600"/>
                        </a:spcAft>
                      </a:pPr>
                      <a:r>
                        <a:rPr lang="en-US" sz="1400" b="1" i="0" u="none" strike="noStrike" kern="1200" baseline="0" dirty="0" smtClean="0">
                          <a:solidFill>
                            <a:schemeClr val="tx1"/>
                          </a:solidFill>
                          <a:latin typeface="+mn-lt"/>
                          <a:ea typeface="+mn-ea"/>
                          <a:cs typeface="+mn-cs"/>
                        </a:rPr>
                        <a:t>S6.</a:t>
                      </a:r>
                      <a:r>
                        <a:rPr lang="en-US" sz="1400" b="0" i="0" u="none" strike="noStrike" kern="1200" baseline="0" dirty="0" smtClean="0">
                          <a:solidFill>
                            <a:schemeClr val="tx1"/>
                          </a:solidFill>
                          <a:latin typeface="+mn-lt"/>
                          <a:ea typeface="+mn-ea"/>
                          <a:cs typeface="+mn-cs"/>
                        </a:rPr>
                        <a:t> 	Constructing explanations  (for science) and designing solutions (for engineering). </a:t>
                      </a:r>
                    </a:p>
                    <a:p>
                      <a:pPr marL="344488" indent="-344488">
                        <a:spcAft>
                          <a:spcPts val="600"/>
                        </a:spcAft>
                      </a:pPr>
                      <a:r>
                        <a:rPr lang="en-US" sz="1400" b="1" i="0" u="none" strike="noStrike" kern="1200" baseline="0" dirty="0" smtClean="0">
                          <a:solidFill>
                            <a:schemeClr val="tx1"/>
                          </a:solidFill>
                          <a:latin typeface="+mn-lt"/>
                          <a:ea typeface="+mn-ea"/>
                          <a:cs typeface="+mn-cs"/>
                        </a:rPr>
                        <a:t>S7.</a:t>
                      </a:r>
                      <a:r>
                        <a:rPr lang="en-US" sz="1400" b="0" i="0" u="none" strike="noStrike" kern="1200" baseline="0" dirty="0" smtClean="0">
                          <a:solidFill>
                            <a:schemeClr val="tx1"/>
                          </a:solidFill>
                          <a:latin typeface="+mn-lt"/>
                          <a:ea typeface="+mn-ea"/>
                          <a:cs typeface="+mn-cs"/>
                        </a:rPr>
                        <a:t> 	Engaging in argument from evidence. </a:t>
                      </a:r>
                    </a:p>
                    <a:p>
                      <a:pPr marL="344488" indent="-344488">
                        <a:spcAft>
                          <a:spcPts val="600"/>
                        </a:spcAft>
                      </a:pPr>
                      <a:r>
                        <a:rPr lang="en-US" sz="1400" b="1" i="0" u="none" strike="noStrike" kern="1200" baseline="0" dirty="0" smtClean="0">
                          <a:solidFill>
                            <a:schemeClr val="tx1"/>
                          </a:solidFill>
                          <a:latin typeface="+mn-lt"/>
                          <a:ea typeface="+mn-ea"/>
                          <a:cs typeface="+mn-cs"/>
                        </a:rPr>
                        <a:t>S8.</a:t>
                      </a:r>
                      <a:r>
                        <a:rPr lang="en-US" sz="1400" b="0" i="0" u="none" strike="noStrike" kern="1200" baseline="0" dirty="0" smtClean="0">
                          <a:solidFill>
                            <a:schemeClr val="tx1"/>
                          </a:solidFill>
                          <a:latin typeface="+mn-lt"/>
                          <a:ea typeface="+mn-ea"/>
                          <a:cs typeface="+mn-cs"/>
                        </a:rPr>
                        <a:t> 	Obtaining, evaluating, and communicating information. </a:t>
                      </a:r>
                      <a:endParaRPr lang="en-US" sz="1400" dirty="0" smtClean="0">
                        <a:solidFill>
                          <a:srgbClr val="000000"/>
                        </a:solidFill>
                        <a:effectLst/>
                        <a:latin typeface="Tahoma"/>
                        <a:ea typeface="Calibri"/>
                      </a:endParaRPr>
                    </a:p>
                  </a:txBody>
                  <a:tcPr marL="47999" marR="479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4488" indent="-344488">
                        <a:spcAft>
                          <a:spcPts val="600"/>
                        </a:spcAft>
                      </a:pPr>
                      <a:r>
                        <a:rPr lang="en-US" sz="1400" b="1" i="0" u="none" strike="noStrike" kern="1200" baseline="0" dirty="0" smtClean="0">
                          <a:solidFill>
                            <a:schemeClr val="tx1"/>
                          </a:solidFill>
                          <a:latin typeface="+mn-lt"/>
                          <a:ea typeface="+mn-ea"/>
                          <a:cs typeface="+mn-cs"/>
                        </a:rPr>
                        <a:t>E1.</a:t>
                      </a:r>
                      <a:r>
                        <a:rPr lang="en-US" sz="1400" b="0" i="0" u="none" strike="noStrike" kern="1200" baseline="0" dirty="0" smtClean="0">
                          <a:solidFill>
                            <a:schemeClr val="tx1"/>
                          </a:solidFill>
                          <a:latin typeface="+mn-lt"/>
                          <a:ea typeface="+mn-ea"/>
                          <a:cs typeface="+mn-cs"/>
                        </a:rPr>
                        <a:t> 	They demonstrate independence.</a:t>
                      </a:r>
                    </a:p>
                    <a:p>
                      <a:pPr marL="344488" indent="-344488">
                        <a:spcAft>
                          <a:spcPts val="600"/>
                        </a:spcAft>
                      </a:pPr>
                      <a:r>
                        <a:rPr lang="en-US" sz="1400" b="1" i="0" u="none" strike="noStrike" kern="1200" baseline="0" dirty="0" smtClean="0">
                          <a:solidFill>
                            <a:schemeClr val="tx1"/>
                          </a:solidFill>
                          <a:latin typeface="+mn-lt"/>
                          <a:ea typeface="+mn-ea"/>
                          <a:cs typeface="+mn-cs"/>
                        </a:rPr>
                        <a:t>E2.</a:t>
                      </a:r>
                      <a:r>
                        <a:rPr lang="en-US" sz="1400" b="0" i="0" u="none" strike="noStrike" kern="1200" baseline="0" dirty="0" smtClean="0">
                          <a:solidFill>
                            <a:schemeClr val="tx1"/>
                          </a:solidFill>
                          <a:latin typeface="+mn-lt"/>
                          <a:ea typeface="+mn-ea"/>
                          <a:cs typeface="+mn-cs"/>
                        </a:rPr>
                        <a:t> 	They build strong content knowledge.</a:t>
                      </a:r>
                    </a:p>
                    <a:p>
                      <a:pPr marL="344488" indent="-344488">
                        <a:spcAft>
                          <a:spcPts val="600"/>
                        </a:spcAft>
                      </a:pPr>
                      <a:r>
                        <a:rPr lang="en-US" sz="1400" b="1" i="0" u="none" strike="noStrike" kern="1200" baseline="0" dirty="0" smtClean="0">
                          <a:solidFill>
                            <a:schemeClr val="tx1"/>
                          </a:solidFill>
                          <a:latin typeface="+mn-lt"/>
                          <a:ea typeface="+mn-ea"/>
                          <a:cs typeface="+mn-cs"/>
                        </a:rPr>
                        <a:t>E3.</a:t>
                      </a:r>
                      <a:r>
                        <a:rPr lang="en-US" sz="1400" b="0" i="0" u="none" strike="noStrike" kern="1200" baseline="0" dirty="0" smtClean="0">
                          <a:solidFill>
                            <a:schemeClr val="tx1"/>
                          </a:solidFill>
                          <a:latin typeface="+mn-lt"/>
                          <a:ea typeface="+mn-ea"/>
                          <a:cs typeface="+mn-cs"/>
                        </a:rPr>
                        <a:t> 	They respond to the varying demands of audience, task, purpose, and discipline. </a:t>
                      </a:r>
                    </a:p>
                    <a:p>
                      <a:pPr marL="344488" indent="-344488">
                        <a:spcAft>
                          <a:spcPts val="600"/>
                        </a:spcAft>
                      </a:pPr>
                      <a:r>
                        <a:rPr lang="en-US" sz="1400" b="1" i="0" u="none" strike="noStrike" kern="1200" baseline="0" dirty="0" smtClean="0">
                          <a:solidFill>
                            <a:schemeClr val="tx1"/>
                          </a:solidFill>
                          <a:latin typeface="+mn-lt"/>
                          <a:ea typeface="+mn-ea"/>
                          <a:cs typeface="+mn-cs"/>
                        </a:rPr>
                        <a:t>E4.</a:t>
                      </a:r>
                      <a:r>
                        <a:rPr lang="en-US" sz="1400" b="0" i="0" u="none" strike="noStrike" kern="1200" baseline="0" dirty="0" smtClean="0">
                          <a:solidFill>
                            <a:schemeClr val="tx1"/>
                          </a:solidFill>
                          <a:latin typeface="+mn-lt"/>
                          <a:ea typeface="+mn-ea"/>
                          <a:cs typeface="+mn-cs"/>
                        </a:rPr>
                        <a:t> 	They comprehend as well as critique. </a:t>
                      </a:r>
                    </a:p>
                    <a:p>
                      <a:pPr marL="344488" indent="-344488">
                        <a:spcAft>
                          <a:spcPts val="600"/>
                        </a:spcAft>
                      </a:pPr>
                      <a:r>
                        <a:rPr lang="en-US" sz="1400" b="1" i="0" u="none" strike="noStrike" kern="1200" baseline="0" dirty="0" smtClean="0">
                          <a:solidFill>
                            <a:schemeClr val="tx1"/>
                          </a:solidFill>
                          <a:latin typeface="+mn-lt"/>
                          <a:ea typeface="+mn-ea"/>
                          <a:cs typeface="+mn-cs"/>
                        </a:rPr>
                        <a:t>E5.</a:t>
                      </a:r>
                      <a:r>
                        <a:rPr lang="en-US" sz="1400" b="0" i="0" u="none" strike="noStrike" kern="1200" baseline="0" dirty="0" smtClean="0">
                          <a:solidFill>
                            <a:schemeClr val="tx1"/>
                          </a:solidFill>
                          <a:latin typeface="+mn-lt"/>
                          <a:ea typeface="+mn-ea"/>
                          <a:cs typeface="+mn-cs"/>
                        </a:rPr>
                        <a:t> 	They value evidence. </a:t>
                      </a:r>
                    </a:p>
                    <a:p>
                      <a:pPr marL="344488" indent="-344488">
                        <a:spcAft>
                          <a:spcPts val="600"/>
                        </a:spcAft>
                      </a:pPr>
                      <a:r>
                        <a:rPr lang="en-US" sz="1400" b="1" i="0" u="none" strike="noStrike" kern="1200" baseline="0" dirty="0" smtClean="0">
                          <a:solidFill>
                            <a:schemeClr val="tx1"/>
                          </a:solidFill>
                          <a:latin typeface="+mn-lt"/>
                          <a:ea typeface="+mn-ea"/>
                          <a:cs typeface="+mn-cs"/>
                        </a:rPr>
                        <a:t>E6.</a:t>
                      </a:r>
                      <a:r>
                        <a:rPr lang="en-US" sz="1400" b="0" i="0" u="none" strike="noStrike" kern="1200" baseline="0" dirty="0" smtClean="0">
                          <a:solidFill>
                            <a:schemeClr val="tx1"/>
                          </a:solidFill>
                          <a:latin typeface="+mn-lt"/>
                          <a:ea typeface="+mn-ea"/>
                          <a:cs typeface="+mn-cs"/>
                        </a:rPr>
                        <a:t> 	They use technology and digital media strategically and capably. </a:t>
                      </a:r>
                    </a:p>
                    <a:p>
                      <a:pPr marL="344488" indent="-344488">
                        <a:spcAft>
                          <a:spcPts val="600"/>
                        </a:spcAft>
                      </a:pPr>
                      <a:r>
                        <a:rPr lang="en-US" sz="1400" b="1" i="0" u="none" strike="noStrike" kern="1200" baseline="0" dirty="0" smtClean="0">
                          <a:solidFill>
                            <a:schemeClr val="tx1"/>
                          </a:solidFill>
                          <a:latin typeface="+mn-lt"/>
                          <a:ea typeface="+mn-ea"/>
                          <a:cs typeface="+mn-cs"/>
                        </a:rPr>
                        <a:t>E7.</a:t>
                      </a:r>
                      <a:r>
                        <a:rPr lang="en-US" sz="1400" b="0" i="0" u="none" strike="noStrike" kern="1200" baseline="0" dirty="0" smtClean="0">
                          <a:solidFill>
                            <a:schemeClr val="tx1"/>
                          </a:solidFill>
                          <a:latin typeface="+mn-lt"/>
                          <a:ea typeface="+mn-ea"/>
                          <a:cs typeface="+mn-cs"/>
                        </a:rPr>
                        <a:t> 	They come to understanding other perspectives and cultures. </a:t>
                      </a:r>
                      <a:endParaRPr lang="en-US" sz="1400" dirty="0" smtClean="0">
                        <a:solidFill>
                          <a:srgbClr val="000000"/>
                        </a:solidFill>
                        <a:effectLst/>
                        <a:latin typeface="Tahoma"/>
                        <a:ea typeface="Calibri"/>
                      </a:endParaRPr>
                    </a:p>
                  </a:txBody>
                  <a:tcPr marL="47999" marR="479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2" name="TextBox 1"/>
          <p:cNvSpPr txBox="1"/>
          <p:nvPr/>
        </p:nvSpPr>
        <p:spPr>
          <a:xfrm>
            <a:off x="1752600" y="6274713"/>
            <a:ext cx="5867400" cy="430887"/>
          </a:xfrm>
          <a:prstGeom prst="rect">
            <a:avLst/>
          </a:prstGeom>
          <a:noFill/>
        </p:spPr>
        <p:txBody>
          <a:bodyPr wrap="square" rtlCol="0">
            <a:spAutoFit/>
          </a:bodyPr>
          <a:lstStyle/>
          <a:p>
            <a:pPr marL="117475" indent="-117475"/>
            <a:r>
              <a:rPr lang="en-US" sz="1050" b="1" dirty="0" smtClean="0"/>
              <a:t>*</a:t>
            </a:r>
            <a:r>
              <a:rPr lang="en-US" sz="1050" dirty="0" smtClean="0"/>
              <a:t> The Common Core English Language Arts uses the term “student capacities” rather than the </a:t>
            </a:r>
            <a:br>
              <a:rPr lang="en-US" sz="1050" dirty="0" smtClean="0"/>
            </a:br>
            <a:r>
              <a:rPr lang="en-US" sz="1050" dirty="0" smtClean="0"/>
              <a:t>term “practices” used in Common Core </a:t>
            </a:r>
            <a:r>
              <a:rPr lang="en-US" sz="1050" dirty="0"/>
              <a:t>M</a:t>
            </a:r>
            <a:r>
              <a:rPr lang="en-US" sz="1050" dirty="0" smtClean="0"/>
              <a:t>athematics and the Next Generation Science Standards.</a:t>
            </a:r>
            <a:endParaRPr lang="en-US" sz="1050" dirty="0"/>
          </a:p>
        </p:txBody>
      </p:sp>
      <p:sp>
        <p:nvSpPr>
          <p:cNvPr id="4" name="Title 1"/>
          <p:cNvSpPr>
            <a:spLocks noGrp="1"/>
          </p:cNvSpPr>
          <p:nvPr>
            <p:ph type="title"/>
          </p:nvPr>
        </p:nvSpPr>
        <p:spPr>
          <a:xfrm>
            <a:off x="457200" y="274638"/>
            <a:ext cx="6705600" cy="715962"/>
          </a:xfrm>
        </p:spPr>
        <p:txBody>
          <a:bodyPr>
            <a:normAutofit fontScale="90000"/>
          </a:bodyPr>
          <a:lstStyle/>
          <a:p>
            <a:pPr marL="0" marR="0">
              <a:spcBef>
                <a:spcPts val="0"/>
              </a:spcBef>
              <a:spcAft>
                <a:spcPts val="0"/>
              </a:spcAft>
            </a:pPr>
            <a:r>
              <a:rPr lang="en-US" b="1" dirty="0">
                <a:ea typeface="Calibri"/>
                <a:cs typeface="Calibri"/>
              </a:rPr>
              <a:t>Practices in </a:t>
            </a:r>
            <a:r>
              <a:rPr lang="en-US" b="1" dirty="0" smtClean="0">
                <a:ea typeface="Calibri"/>
                <a:cs typeface="Calibri"/>
              </a:rPr>
              <a:t>Math, </a:t>
            </a:r>
            <a:r>
              <a:rPr lang="en-US" b="1" dirty="0">
                <a:ea typeface="Calibri"/>
                <a:cs typeface="Calibri"/>
              </a:rPr>
              <a:t>Science, and </a:t>
            </a:r>
            <a:r>
              <a:rPr lang="en-US" b="1" dirty="0" smtClean="0">
                <a:ea typeface="Calibri"/>
                <a:cs typeface="Calibri"/>
              </a:rPr>
              <a:t>ELA*</a:t>
            </a:r>
            <a:endParaRPr lang="en-US" dirty="0">
              <a:latin typeface="Tahoma"/>
              <a:ea typeface="Calibri"/>
            </a:endParaRPr>
          </a:p>
        </p:txBody>
      </p:sp>
    </p:spTree>
    <p:extLst>
      <p:ext uri="{BB962C8B-B14F-4D97-AF65-F5344CB8AC3E}">
        <p14:creationId xmlns:p14="http://schemas.microsoft.com/office/powerpoint/2010/main" val="208641184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rmAutofit/>
          </a:bodyPr>
          <a:lstStyle/>
          <a:p>
            <a:r>
              <a:rPr lang="en-US" sz="3200" b="1" dirty="0" smtClean="0"/>
              <a:t>Scientific and Engineering Practices</a:t>
            </a:r>
            <a:endParaRPr lang="en-US" dirty="0" smtClean="0"/>
          </a:p>
        </p:txBody>
      </p:sp>
      <p:sp>
        <p:nvSpPr>
          <p:cNvPr id="16387" name="Content Placeholder 2"/>
          <p:cNvSpPr>
            <a:spLocks noGrp="1"/>
          </p:cNvSpPr>
          <p:nvPr>
            <p:ph idx="1"/>
          </p:nvPr>
        </p:nvSpPr>
        <p:spPr bwMode="auto">
          <a:xfrm>
            <a:off x="457200" y="1600200"/>
            <a:ext cx="8534400" cy="47244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lnSpc>
                <a:spcPts val="3200"/>
              </a:lnSpc>
              <a:buSzPct val="100000"/>
              <a:buFont typeface="Tahoma" pitchFamily="34" charset="0"/>
              <a:buAutoNum type="arabicPeriod"/>
            </a:pPr>
            <a:r>
              <a:rPr lang="en-US" sz="2400" dirty="0" smtClean="0"/>
              <a:t>Asking questions (for science) </a:t>
            </a:r>
            <a:br>
              <a:rPr lang="en-US" sz="2400" dirty="0" smtClean="0"/>
            </a:br>
            <a:r>
              <a:rPr lang="en-US" sz="2400" dirty="0" smtClean="0"/>
              <a:t>and defining problems (for engineering)</a:t>
            </a:r>
          </a:p>
          <a:p>
            <a:pPr marL="457200" indent="-457200">
              <a:lnSpc>
                <a:spcPts val="3200"/>
              </a:lnSpc>
              <a:buSzPct val="100000"/>
              <a:buFont typeface="Tahoma" pitchFamily="34" charset="0"/>
              <a:buAutoNum type="arabicPeriod"/>
            </a:pPr>
            <a:r>
              <a:rPr lang="en-US" sz="2400" dirty="0" smtClean="0"/>
              <a:t>Developing and using models</a:t>
            </a:r>
          </a:p>
          <a:p>
            <a:pPr marL="457200" indent="-457200">
              <a:lnSpc>
                <a:spcPts val="3200"/>
              </a:lnSpc>
              <a:buSzPct val="100000"/>
              <a:buFont typeface="Tahoma" pitchFamily="34" charset="0"/>
              <a:buAutoNum type="arabicPeriod"/>
            </a:pPr>
            <a:r>
              <a:rPr lang="en-US" sz="2400" b="1" dirty="0" smtClean="0">
                <a:solidFill>
                  <a:srgbClr val="FF0000"/>
                </a:solidFill>
              </a:rPr>
              <a:t>Planning and carrying out investigations</a:t>
            </a:r>
          </a:p>
          <a:p>
            <a:pPr marL="457200" indent="-457200">
              <a:lnSpc>
                <a:spcPts val="3200"/>
              </a:lnSpc>
              <a:buSzPct val="100000"/>
              <a:buFont typeface="Tahoma" pitchFamily="34" charset="0"/>
              <a:buAutoNum type="arabicPeriod"/>
            </a:pPr>
            <a:r>
              <a:rPr lang="en-US" sz="2400" b="1" dirty="0" smtClean="0">
                <a:solidFill>
                  <a:srgbClr val="FF0000"/>
                </a:solidFill>
              </a:rPr>
              <a:t>Analyzing and interpreting data</a:t>
            </a:r>
          </a:p>
          <a:p>
            <a:pPr marL="457200" indent="-457200">
              <a:lnSpc>
                <a:spcPts val="3200"/>
              </a:lnSpc>
              <a:buSzPct val="100000"/>
              <a:buFont typeface="Tahoma" pitchFamily="34" charset="0"/>
              <a:buAutoNum type="arabicPeriod"/>
            </a:pPr>
            <a:r>
              <a:rPr lang="en-US" sz="2400" b="1" dirty="0" smtClean="0">
                <a:solidFill>
                  <a:srgbClr val="FF0000"/>
                </a:solidFill>
              </a:rPr>
              <a:t>Using mathematics and computational thinking</a:t>
            </a:r>
          </a:p>
          <a:p>
            <a:pPr marL="457200" indent="-457200">
              <a:lnSpc>
                <a:spcPts val="3200"/>
              </a:lnSpc>
              <a:buSzPct val="100000"/>
              <a:buFont typeface="Tahoma" pitchFamily="34" charset="0"/>
              <a:buAutoNum type="arabicPeriod"/>
            </a:pPr>
            <a:r>
              <a:rPr lang="en-US" sz="2400" dirty="0" smtClean="0"/>
              <a:t>Constructing explanations (for science) </a:t>
            </a:r>
            <a:br>
              <a:rPr lang="en-US" sz="2400" dirty="0" smtClean="0"/>
            </a:br>
            <a:r>
              <a:rPr lang="en-US" sz="2400" dirty="0" smtClean="0"/>
              <a:t>and designing solutions (for engineering)</a:t>
            </a:r>
          </a:p>
          <a:p>
            <a:pPr marL="457200" indent="-457200">
              <a:lnSpc>
                <a:spcPts val="3200"/>
              </a:lnSpc>
              <a:buSzPct val="100000"/>
              <a:buFont typeface="Tahoma" pitchFamily="34" charset="0"/>
              <a:buAutoNum type="arabicPeriod"/>
            </a:pPr>
            <a:r>
              <a:rPr lang="en-US" sz="2400" dirty="0" smtClean="0"/>
              <a:t>Engaging in argument from evidence</a:t>
            </a:r>
          </a:p>
          <a:p>
            <a:pPr marL="457200" indent="-457200">
              <a:lnSpc>
                <a:spcPts val="3200"/>
              </a:lnSpc>
              <a:buSzPct val="100000"/>
              <a:buFont typeface="Tahoma" pitchFamily="34" charset="0"/>
              <a:buAutoNum type="arabicPeriod"/>
            </a:pPr>
            <a:r>
              <a:rPr lang="en-US" sz="2400" b="1" dirty="0" smtClean="0">
                <a:solidFill>
                  <a:srgbClr val="FF0000"/>
                </a:solidFill>
              </a:rPr>
              <a:t>Obtaining, evaluating, and communicating information</a:t>
            </a:r>
          </a:p>
        </p:txBody>
      </p:sp>
    </p:spTree>
    <p:extLst>
      <p:ext uri="{BB962C8B-B14F-4D97-AF65-F5344CB8AC3E}">
        <p14:creationId xmlns:p14="http://schemas.microsoft.com/office/powerpoint/2010/main" val="6851518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p:cNvGraphicFramePr>
          <p:nvPr>
            <p:extLst>
              <p:ext uri="{D42A27DB-BD31-4B8C-83A1-F6EECF244321}">
                <p14:modId xmlns:p14="http://schemas.microsoft.com/office/powerpoint/2010/main" val="1621413907"/>
              </p:ext>
            </p:extLst>
          </p:nvPr>
        </p:nvGraphicFramePr>
        <p:xfrm>
          <a:off x="442127" y="1295400"/>
          <a:ext cx="8320872" cy="4959411"/>
        </p:xfrm>
        <a:graphic>
          <a:graphicData uri="http://schemas.openxmlformats.org/drawingml/2006/table">
            <a:tbl>
              <a:tblPr firstRow="1" firstCol="1" bandRow="1"/>
              <a:tblGrid>
                <a:gridCol w="4236080"/>
                <a:gridCol w="4084792"/>
              </a:tblGrid>
              <a:tr h="420615">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lnSpc>
                          <a:spcPct val="115000"/>
                        </a:lnSpc>
                        <a:spcBef>
                          <a:spcPts val="0"/>
                        </a:spcBef>
                        <a:spcAft>
                          <a:spcPts val="0"/>
                        </a:spcAft>
                        <a:tabLst>
                          <a:tab pos="1122045" algn="ctr"/>
                        </a:tabLst>
                      </a:pPr>
                      <a:r>
                        <a:rPr lang="en-US" sz="2400" b="1" dirty="0">
                          <a:solidFill>
                            <a:schemeClr val="bg1"/>
                          </a:solidFill>
                          <a:effectLst/>
                        </a:rPr>
                        <a:t>Life Science</a:t>
                      </a:r>
                      <a:endParaRPr lang="en-US" sz="3200" b="1" dirty="0">
                        <a:solidFill>
                          <a:schemeClr val="bg1"/>
                        </a:solidFill>
                        <a:effectLst/>
                        <a:latin typeface="Times New Roman"/>
                        <a:ea typeface="Times New Roman"/>
                        <a:cs typeface="Times New Roman"/>
                      </a:endParaRPr>
                    </a:p>
                  </a:txBody>
                  <a:tcPr marL="43311" marR="43311"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75000"/>
                      </a:srgbClr>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15000"/>
                        </a:lnSpc>
                        <a:spcBef>
                          <a:spcPts val="0"/>
                        </a:spcBef>
                        <a:spcAft>
                          <a:spcPts val="0"/>
                        </a:spcAft>
                        <a:buClrTx/>
                        <a:buSzTx/>
                        <a:buFontTx/>
                        <a:buNone/>
                        <a:tabLst/>
                        <a:defRPr/>
                      </a:pPr>
                      <a:r>
                        <a:rPr lang="en-US" sz="2400" b="1" dirty="0" smtClean="0">
                          <a:solidFill>
                            <a:schemeClr val="bg1"/>
                          </a:solidFill>
                          <a:effectLst/>
                        </a:rPr>
                        <a:t>Physical Science</a:t>
                      </a:r>
                      <a:endParaRPr lang="en-US" sz="3200" b="1" dirty="0" smtClean="0">
                        <a:solidFill>
                          <a:schemeClr val="bg1"/>
                        </a:solidFill>
                        <a:effectLst/>
                        <a:latin typeface="Times New Roman"/>
                        <a:ea typeface="Times New Roman"/>
                        <a:cs typeface="Times New Roman"/>
                      </a:endParaRPr>
                    </a:p>
                  </a:txBody>
                  <a:tcPr marL="43311" marR="43311"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376092"/>
                    </a:solidFill>
                  </a:tcPr>
                </a:tc>
              </a:tr>
              <a:tr h="2558743">
                <a:tc>
                  <a:txBody>
                    <a:bodyPr/>
                    <a:lstStyle/>
                    <a:p>
                      <a:pPr marL="573088" marR="0" indent="-573088" algn="l">
                        <a:lnSpc>
                          <a:spcPct val="115000"/>
                        </a:lnSpc>
                        <a:spcBef>
                          <a:spcPts val="0"/>
                        </a:spcBef>
                        <a:spcAft>
                          <a:spcPts val="0"/>
                        </a:spcAft>
                      </a:pPr>
                      <a:r>
                        <a:rPr lang="en-US" sz="1600" b="0" dirty="0" smtClean="0">
                          <a:solidFill>
                            <a:schemeClr val="tx1"/>
                          </a:solidFill>
                          <a:effectLst/>
                        </a:rPr>
                        <a:t>LS1:	From </a:t>
                      </a:r>
                      <a:r>
                        <a:rPr lang="en-US" sz="1600" b="0" dirty="0">
                          <a:solidFill>
                            <a:schemeClr val="tx1"/>
                          </a:solidFill>
                          <a:effectLst/>
                        </a:rPr>
                        <a:t>Molecules to </a:t>
                      </a:r>
                      <a:r>
                        <a:rPr lang="en-US" sz="1600" b="0" dirty="0" smtClean="0">
                          <a:solidFill>
                            <a:schemeClr val="tx1"/>
                          </a:solidFill>
                          <a:effectLst/>
                        </a:rPr>
                        <a:t>Organisms:</a:t>
                      </a:r>
                      <a:r>
                        <a:rPr lang="en-US" sz="1600" b="0" baseline="0" dirty="0" smtClean="0">
                          <a:solidFill>
                            <a:schemeClr val="tx1"/>
                          </a:solidFill>
                          <a:effectLst/>
                        </a:rPr>
                        <a:t> </a:t>
                      </a:r>
                      <a:r>
                        <a:rPr lang="en-US" sz="1600" b="0" dirty="0" smtClean="0">
                          <a:solidFill>
                            <a:schemeClr val="tx1"/>
                          </a:solidFill>
                          <a:effectLst/>
                        </a:rPr>
                        <a:t>Structures </a:t>
                      </a:r>
                      <a:r>
                        <a:rPr lang="en-US" sz="1600" b="0" dirty="0">
                          <a:solidFill>
                            <a:schemeClr val="tx1"/>
                          </a:solidFill>
                          <a:effectLst/>
                        </a:rPr>
                        <a:t>and Processes</a:t>
                      </a:r>
                      <a:endParaRPr lang="en-US" sz="2400" b="0" dirty="0">
                        <a:solidFill>
                          <a:schemeClr val="tx1"/>
                        </a:solidFill>
                        <a:effectLst/>
                      </a:endParaRPr>
                    </a:p>
                    <a:p>
                      <a:pPr marL="573088" marR="0" indent="-573088" algn="l">
                        <a:lnSpc>
                          <a:spcPct val="115000"/>
                        </a:lnSpc>
                        <a:spcBef>
                          <a:spcPts val="0"/>
                        </a:spcBef>
                        <a:spcAft>
                          <a:spcPts val="0"/>
                        </a:spcAft>
                      </a:pPr>
                      <a:endParaRPr lang="en-US" sz="1000" b="0" dirty="0" smtClean="0">
                        <a:solidFill>
                          <a:schemeClr val="tx1"/>
                        </a:solidFill>
                        <a:effectLst/>
                      </a:endParaRPr>
                    </a:p>
                    <a:p>
                      <a:pPr marL="573088" marR="0" indent="-573088" algn="l">
                        <a:lnSpc>
                          <a:spcPct val="115000"/>
                        </a:lnSpc>
                        <a:spcBef>
                          <a:spcPts val="0"/>
                        </a:spcBef>
                        <a:spcAft>
                          <a:spcPts val="0"/>
                        </a:spcAft>
                      </a:pPr>
                      <a:r>
                        <a:rPr lang="en-US" sz="1600" b="0" dirty="0" smtClean="0">
                          <a:solidFill>
                            <a:schemeClr val="tx1"/>
                          </a:solidFill>
                          <a:effectLst/>
                        </a:rPr>
                        <a:t>LS2</a:t>
                      </a:r>
                      <a:r>
                        <a:rPr lang="en-US" sz="1600" b="0" dirty="0">
                          <a:solidFill>
                            <a:schemeClr val="tx1"/>
                          </a:solidFill>
                          <a:effectLst/>
                        </a:rPr>
                        <a:t>: </a:t>
                      </a:r>
                      <a:r>
                        <a:rPr lang="en-US" sz="1600" b="0" dirty="0" smtClean="0">
                          <a:solidFill>
                            <a:schemeClr val="tx1"/>
                          </a:solidFill>
                          <a:effectLst/>
                        </a:rPr>
                        <a:t>	Ecosystems</a:t>
                      </a:r>
                      <a:r>
                        <a:rPr lang="en-US" sz="1600" b="0" dirty="0">
                          <a:solidFill>
                            <a:schemeClr val="tx1"/>
                          </a:solidFill>
                          <a:effectLst/>
                        </a:rPr>
                        <a:t>: Interactions, Energy, and Dynamics</a:t>
                      </a:r>
                      <a:endParaRPr lang="en-US" sz="2400" b="0" dirty="0">
                        <a:solidFill>
                          <a:schemeClr val="tx1"/>
                        </a:solidFill>
                        <a:effectLst/>
                      </a:endParaRPr>
                    </a:p>
                    <a:p>
                      <a:pPr marL="573088" marR="0" indent="-573088" algn="l">
                        <a:lnSpc>
                          <a:spcPct val="115000"/>
                        </a:lnSpc>
                        <a:spcBef>
                          <a:spcPts val="0"/>
                        </a:spcBef>
                        <a:spcAft>
                          <a:spcPts val="0"/>
                        </a:spcAft>
                      </a:pPr>
                      <a:endParaRPr lang="en-US" sz="1000" b="0" dirty="0" smtClean="0">
                        <a:solidFill>
                          <a:schemeClr val="tx1"/>
                        </a:solidFill>
                        <a:effectLst/>
                      </a:endParaRPr>
                    </a:p>
                    <a:p>
                      <a:pPr marL="573088" marR="0" indent="-573088" algn="l">
                        <a:lnSpc>
                          <a:spcPct val="115000"/>
                        </a:lnSpc>
                        <a:spcBef>
                          <a:spcPts val="0"/>
                        </a:spcBef>
                        <a:spcAft>
                          <a:spcPts val="0"/>
                        </a:spcAft>
                      </a:pPr>
                      <a:r>
                        <a:rPr lang="en-US" sz="1600" b="0" dirty="0" smtClean="0">
                          <a:solidFill>
                            <a:schemeClr val="tx1"/>
                          </a:solidFill>
                          <a:effectLst/>
                        </a:rPr>
                        <a:t>LS3:	Heredity</a:t>
                      </a:r>
                      <a:r>
                        <a:rPr lang="en-US" sz="1600" b="0" dirty="0">
                          <a:solidFill>
                            <a:schemeClr val="tx1"/>
                          </a:solidFill>
                          <a:effectLst/>
                        </a:rPr>
                        <a:t>: Inheritance and Variation of Traits</a:t>
                      </a:r>
                      <a:endParaRPr lang="en-US" sz="2400" b="0" dirty="0">
                        <a:solidFill>
                          <a:schemeClr val="tx1"/>
                        </a:solidFill>
                        <a:effectLst/>
                      </a:endParaRPr>
                    </a:p>
                    <a:p>
                      <a:pPr marL="573088" marR="0" indent="-573088" algn="l">
                        <a:lnSpc>
                          <a:spcPct val="115000"/>
                        </a:lnSpc>
                        <a:spcBef>
                          <a:spcPts val="0"/>
                        </a:spcBef>
                        <a:spcAft>
                          <a:spcPts val="0"/>
                        </a:spcAft>
                      </a:pPr>
                      <a:endParaRPr lang="en-US" sz="1000" b="0" dirty="0" smtClean="0">
                        <a:solidFill>
                          <a:schemeClr val="tx1"/>
                        </a:solidFill>
                        <a:effectLst/>
                      </a:endParaRPr>
                    </a:p>
                    <a:p>
                      <a:pPr marL="573088" marR="0" indent="-573088" algn="l">
                        <a:lnSpc>
                          <a:spcPct val="115000"/>
                        </a:lnSpc>
                        <a:spcBef>
                          <a:spcPts val="0"/>
                        </a:spcBef>
                        <a:spcAft>
                          <a:spcPts val="0"/>
                        </a:spcAft>
                      </a:pPr>
                      <a:r>
                        <a:rPr lang="en-US" sz="1600" b="0" dirty="0" smtClean="0">
                          <a:solidFill>
                            <a:schemeClr val="tx1"/>
                          </a:solidFill>
                          <a:effectLst/>
                        </a:rPr>
                        <a:t>LS4</a:t>
                      </a:r>
                      <a:r>
                        <a:rPr lang="en-US" sz="1600" b="0" dirty="0">
                          <a:solidFill>
                            <a:schemeClr val="tx1"/>
                          </a:solidFill>
                          <a:effectLst/>
                        </a:rPr>
                        <a:t>: </a:t>
                      </a:r>
                      <a:r>
                        <a:rPr lang="en-US" sz="1600" b="0" dirty="0" smtClean="0">
                          <a:solidFill>
                            <a:schemeClr val="tx1"/>
                          </a:solidFill>
                          <a:effectLst/>
                        </a:rPr>
                        <a:t>	Biological </a:t>
                      </a:r>
                      <a:r>
                        <a:rPr lang="en-US" sz="1600" b="0" dirty="0">
                          <a:solidFill>
                            <a:schemeClr val="tx1"/>
                          </a:solidFill>
                          <a:effectLst/>
                        </a:rPr>
                        <a:t>Evolution: Unity and </a:t>
                      </a:r>
                      <a:r>
                        <a:rPr lang="en-US" sz="1600" b="0" dirty="0" smtClean="0">
                          <a:solidFill>
                            <a:schemeClr val="tx1"/>
                          </a:solidFill>
                          <a:effectLst/>
                        </a:rPr>
                        <a:t>Diversity</a:t>
                      </a:r>
                    </a:p>
                    <a:p>
                      <a:pPr marL="573088" marR="0" indent="-573088" algn="l">
                        <a:lnSpc>
                          <a:spcPct val="115000"/>
                        </a:lnSpc>
                        <a:spcBef>
                          <a:spcPts val="0"/>
                        </a:spcBef>
                        <a:spcAft>
                          <a:spcPts val="0"/>
                        </a:spcAft>
                      </a:pPr>
                      <a:endParaRPr lang="en-US" sz="400" b="0" dirty="0">
                        <a:solidFill>
                          <a:schemeClr val="tx1"/>
                        </a:solidFill>
                        <a:effectLst/>
                      </a:endParaRPr>
                    </a:p>
                  </a:txBody>
                  <a:tcPr marL="66567" marR="66567"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9BBB59">
                        <a:lumMod val="40000"/>
                        <a:lumOff val="60000"/>
                      </a:srgbClr>
                    </a:solidFill>
                  </a:tcPr>
                </a:tc>
                <a:tc>
                  <a:txBody>
                    <a:bodyPr/>
                    <a:lstStyle/>
                    <a:p>
                      <a:pPr marL="461963" marR="0" indent="-461963" algn="l">
                        <a:lnSpc>
                          <a:spcPct val="115000"/>
                        </a:lnSpc>
                        <a:spcBef>
                          <a:spcPts val="0"/>
                        </a:spcBef>
                        <a:spcAft>
                          <a:spcPts val="0"/>
                        </a:spcAft>
                      </a:pPr>
                      <a:r>
                        <a:rPr lang="en-US" sz="1600" b="0" dirty="0" smtClean="0">
                          <a:solidFill>
                            <a:schemeClr val="tx1"/>
                          </a:solidFill>
                          <a:effectLst/>
                        </a:rPr>
                        <a:t>PS1: Matter and Its Interactions</a:t>
                      </a:r>
                      <a:endParaRPr lang="en-US" sz="2400" b="0" dirty="0" smtClean="0">
                        <a:solidFill>
                          <a:schemeClr val="tx1"/>
                        </a:solidFill>
                        <a:effectLst/>
                      </a:endParaRPr>
                    </a:p>
                    <a:p>
                      <a:pPr marL="461963" marR="0" indent="-461963" algn="l">
                        <a:lnSpc>
                          <a:spcPct val="115000"/>
                        </a:lnSpc>
                        <a:spcBef>
                          <a:spcPts val="0"/>
                        </a:spcBef>
                        <a:spcAft>
                          <a:spcPts val="0"/>
                        </a:spcAft>
                      </a:pPr>
                      <a:endParaRPr lang="en-US" sz="1000" b="0" dirty="0" smtClean="0">
                        <a:solidFill>
                          <a:schemeClr val="tx1"/>
                        </a:solidFill>
                        <a:effectLst/>
                      </a:endParaRPr>
                    </a:p>
                    <a:p>
                      <a:pPr marL="461963" marR="0" indent="-461963" algn="l">
                        <a:lnSpc>
                          <a:spcPct val="115000"/>
                        </a:lnSpc>
                        <a:spcBef>
                          <a:spcPts val="0"/>
                        </a:spcBef>
                        <a:spcAft>
                          <a:spcPts val="0"/>
                        </a:spcAft>
                      </a:pPr>
                      <a:r>
                        <a:rPr lang="en-US" sz="1600" b="0" dirty="0" smtClean="0">
                          <a:solidFill>
                            <a:schemeClr val="tx1"/>
                          </a:solidFill>
                          <a:effectLst/>
                        </a:rPr>
                        <a:t>PS2: Motion and Stability: Forces and Interactions</a:t>
                      </a:r>
                      <a:endParaRPr lang="en-US" sz="2400" b="0" dirty="0" smtClean="0">
                        <a:solidFill>
                          <a:schemeClr val="tx1"/>
                        </a:solidFill>
                        <a:effectLst/>
                      </a:endParaRPr>
                    </a:p>
                    <a:p>
                      <a:pPr marL="461963" marR="0" indent="-461963" algn="l">
                        <a:lnSpc>
                          <a:spcPct val="115000"/>
                        </a:lnSpc>
                        <a:spcBef>
                          <a:spcPts val="0"/>
                        </a:spcBef>
                        <a:spcAft>
                          <a:spcPts val="0"/>
                        </a:spcAft>
                      </a:pPr>
                      <a:endParaRPr lang="en-US" sz="1000" b="0" dirty="0" smtClean="0">
                        <a:solidFill>
                          <a:schemeClr val="tx1"/>
                        </a:solidFill>
                        <a:effectLst/>
                      </a:endParaRPr>
                    </a:p>
                    <a:p>
                      <a:pPr marL="461963" marR="0" indent="-461963" algn="l">
                        <a:lnSpc>
                          <a:spcPct val="115000"/>
                        </a:lnSpc>
                        <a:spcBef>
                          <a:spcPts val="0"/>
                        </a:spcBef>
                        <a:spcAft>
                          <a:spcPts val="0"/>
                        </a:spcAft>
                      </a:pPr>
                      <a:r>
                        <a:rPr lang="en-US" sz="1600" b="0" dirty="0" smtClean="0">
                          <a:solidFill>
                            <a:schemeClr val="tx1"/>
                          </a:solidFill>
                          <a:effectLst/>
                        </a:rPr>
                        <a:t>PS3: Energy</a:t>
                      </a:r>
                      <a:endParaRPr lang="en-US" sz="2400" b="0" dirty="0" smtClean="0">
                        <a:solidFill>
                          <a:schemeClr val="tx1"/>
                        </a:solidFill>
                        <a:effectLst/>
                      </a:endParaRPr>
                    </a:p>
                    <a:p>
                      <a:pPr marL="461963" marR="0" indent="-461963" algn="l">
                        <a:lnSpc>
                          <a:spcPct val="115000"/>
                        </a:lnSpc>
                        <a:spcBef>
                          <a:spcPts val="0"/>
                        </a:spcBef>
                        <a:spcAft>
                          <a:spcPts val="0"/>
                        </a:spcAft>
                      </a:pPr>
                      <a:endParaRPr lang="en-US" sz="1000" b="0" dirty="0" smtClean="0">
                        <a:solidFill>
                          <a:schemeClr val="tx1"/>
                        </a:solidFill>
                        <a:effectLst/>
                      </a:endParaRPr>
                    </a:p>
                    <a:p>
                      <a:pPr marL="461963" marR="0" indent="-461963" algn="l">
                        <a:lnSpc>
                          <a:spcPct val="115000"/>
                        </a:lnSpc>
                        <a:spcBef>
                          <a:spcPts val="0"/>
                        </a:spcBef>
                        <a:spcAft>
                          <a:spcPts val="0"/>
                        </a:spcAft>
                      </a:pPr>
                      <a:r>
                        <a:rPr lang="en-US" sz="1600" b="0" dirty="0" smtClean="0">
                          <a:solidFill>
                            <a:schemeClr val="tx1"/>
                          </a:solidFill>
                          <a:effectLst/>
                        </a:rPr>
                        <a:t>PS4: Waves and Their Applications in Technologies for Information Transfer</a:t>
                      </a:r>
                      <a:endParaRPr lang="en-US" sz="1600" dirty="0"/>
                    </a:p>
                  </a:txBody>
                  <a:tcPr marL="66567" marR="66567"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B9CDE5"/>
                    </a:solidFill>
                  </a:tcPr>
                </a:tc>
              </a:tr>
              <a:tr h="482102">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indent="0" algn="l" defTabSz="914400" rtl="0" eaLnBrk="1" fontAlgn="auto" latinLnBrk="0" hangingPunct="1">
                        <a:lnSpc>
                          <a:spcPct val="115000"/>
                        </a:lnSpc>
                        <a:spcBef>
                          <a:spcPts val="0"/>
                        </a:spcBef>
                        <a:spcAft>
                          <a:spcPts val="0"/>
                        </a:spcAft>
                        <a:buClrTx/>
                        <a:buSzTx/>
                        <a:buFontTx/>
                        <a:buNone/>
                        <a:tabLst>
                          <a:tab pos="1122045" algn="ctr"/>
                        </a:tabLst>
                        <a:defRPr/>
                      </a:pPr>
                      <a:r>
                        <a:rPr lang="en-US" sz="2400" b="1" dirty="0" smtClean="0">
                          <a:solidFill>
                            <a:schemeClr val="bg1"/>
                          </a:solidFill>
                          <a:effectLst/>
                        </a:rPr>
                        <a:t>Earth &amp; Space Science</a:t>
                      </a:r>
                      <a:endParaRPr lang="en-US" sz="3200" b="1" dirty="0" smtClean="0">
                        <a:solidFill>
                          <a:schemeClr val="bg1"/>
                        </a:solidFill>
                        <a:effectLst/>
                        <a:latin typeface="Times New Roman"/>
                        <a:ea typeface="Times New Roman"/>
                        <a:cs typeface="Times New Roman"/>
                      </a:endParaRPr>
                    </a:p>
                  </a:txBody>
                  <a:tcPr marL="43311" marR="43311"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E46C0A"/>
                    </a:solidFill>
                  </a:tcPr>
                </a:tc>
                <a:tc>
                  <a:txBody>
                    <a:bodyPr/>
                    <a:lstStyle>
                      <a:lvl1pPr marL="0" algn="l" defTabSz="914400" rtl="0" eaLnBrk="1" latinLnBrk="0" hangingPunct="1">
                        <a:defRPr sz="1800" kern="1200">
                          <a:solidFill>
                            <a:schemeClr val="tx1"/>
                          </a:solidFill>
                          <a:latin typeface="Calibri"/>
                        </a:defRPr>
                      </a:lvl1pPr>
                      <a:lvl2pPr marL="457200" algn="l" defTabSz="914400" rtl="0" eaLnBrk="1" latinLnBrk="0" hangingPunct="1">
                        <a:defRPr sz="1800" kern="1200">
                          <a:solidFill>
                            <a:schemeClr val="tx1"/>
                          </a:solidFill>
                          <a:latin typeface="Calibri"/>
                        </a:defRPr>
                      </a:lvl2pPr>
                      <a:lvl3pPr marL="914400" algn="l" defTabSz="914400" rtl="0" eaLnBrk="1" latinLnBrk="0" hangingPunct="1">
                        <a:defRPr sz="1800" kern="1200">
                          <a:solidFill>
                            <a:schemeClr val="tx1"/>
                          </a:solidFill>
                          <a:latin typeface="Calibri"/>
                        </a:defRPr>
                      </a:lvl3pPr>
                      <a:lvl4pPr marL="1371600" algn="l" defTabSz="914400" rtl="0" eaLnBrk="1" latinLnBrk="0" hangingPunct="1">
                        <a:defRPr sz="1800" kern="1200">
                          <a:solidFill>
                            <a:schemeClr val="tx1"/>
                          </a:solidFill>
                          <a:latin typeface="Calibri"/>
                        </a:defRPr>
                      </a:lvl4pPr>
                      <a:lvl5pPr marL="1828800" algn="l" defTabSz="914400" rtl="0" eaLnBrk="1" latinLnBrk="0" hangingPunct="1">
                        <a:defRPr sz="1800" kern="1200">
                          <a:solidFill>
                            <a:schemeClr val="tx1"/>
                          </a:solidFill>
                          <a:latin typeface="Calibri"/>
                        </a:defRPr>
                      </a:lvl5pPr>
                      <a:lvl6pPr marL="2286000" algn="l" defTabSz="914400" rtl="0" eaLnBrk="1" latinLnBrk="0" hangingPunct="1">
                        <a:defRPr sz="1800" kern="1200">
                          <a:solidFill>
                            <a:schemeClr val="tx1"/>
                          </a:solidFill>
                          <a:latin typeface="Calibri"/>
                        </a:defRPr>
                      </a:lvl6pPr>
                      <a:lvl7pPr marL="2743200" algn="l" defTabSz="914400" rtl="0" eaLnBrk="1" latinLnBrk="0" hangingPunct="1">
                        <a:defRPr sz="1800" kern="1200">
                          <a:solidFill>
                            <a:schemeClr val="tx1"/>
                          </a:solidFill>
                          <a:latin typeface="Calibri"/>
                        </a:defRPr>
                      </a:lvl7pPr>
                      <a:lvl8pPr marL="3200400" algn="l" defTabSz="914400" rtl="0" eaLnBrk="1" latinLnBrk="0" hangingPunct="1">
                        <a:defRPr sz="1800" kern="1200">
                          <a:solidFill>
                            <a:schemeClr val="tx1"/>
                          </a:solidFill>
                          <a:latin typeface="Calibri"/>
                        </a:defRPr>
                      </a:lvl8pPr>
                      <a:lvl9pPr marL="3657600" algn="l" defTabSz="914400" rtl="0" eaLnBrk="1" latinLnBrk="0" hangingPunct="1">
                        <a:defRPr sz="1800" kern="1200">
                          <a:solidFill>
                            <a:schemeClr val="tx1"/>
                          </a:solidFill>
                          <a:latin typeface="Calibri"/>
                        </a:defRPr>
                      </a:lvl9pPr>
                    </a:lstStyle>
                    <a:p>
                      <a:pPr marL="0" marR="0" algn="l">
                        <a:lnSpc>
                          <a:spcPct val="115000"/>
                        </a:lnSpc>
                        <a:spcBef>
                          <a:spcPts val="0"/>
                        </a:spcBef>
                        <a:spcAft>
                          <a:spcPts val="0"/>
                        </a:spcAft>
                      </a:pPr>
                      <a:r>
                        <a:rPr lang="en-US" sz="2400" b="1" dirty="0" smtClean="0">
                          <a:solidFill>
                            <a:schemeClr val="bg1"/>
                          </a:solidFill>
                          <a:effectLst/>
                        </a:rPr>
                        <a:t>Engineering &amp; Technology</a:t>
                      </a:r>
                      <a:endParaRPr lang="en-US" sz="3200" b="1" dirty="0">
                        <a:solidFill>
                          <a:schemeClr val="bg1"/>
                        </a:solidFill>
                        <a:effectLst/>
                        <a:latin typeface="Times New Roman"/>
                        <a:ea typeface="Times New Roman"/>
                        <a:cs typeface="Times New Roman"/>
                      </a:endParaRPr>
                    </a:p>
                  </a:txBody>
                  <a:tcPr marL="43311" marR="43311" marT="0" marB="0" anchor="ctr">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604A7B"/>
                    </a:solidFill>
                  </a:tcPr>
                </a:tc>
              </a:tr>
              <a:tr h="1497889">
                <a:tc>
                  <a:txBody>
                    <a:bodyPr/>
                    <a:lstStyle/>
                    <a:p>
                      <a:pPr marL="388620" marR="0" indent="-388620" algn="l">
                        <a:lnSpc>
                          <a:spcPct val="115000"/>
                        </a:lnSpc>
                        <a:spcBef>
                          <a:spcPts val="0"/>
                        </a:spcBef>
                        <a:spcAft>
                          <a:spcPts val="0"/>
                        </a:spcAft>
                      </a:pPr>
                      <a:r>
                        <a:rPr lang="en-US" sz="1600" b="0" dirty="0">
                          <a:solidFill>
                            <a:schemeClr val="tx1"/>
                          </a:solidFill>
                          <a:effectLst/>
                        </a:rPr>
                        <a:t>ESS1: Earth’s Place in the Universe</a:t>
                      </a:r>
                      <a:endParaRPr lang="en-US" sz="2400" b="0" dirty="0">
                        <a:solidFill>
                          <a:schemeClr val="tx1"/>
                        </a:solidFill>
                        <a:effectLst/>
                      </a:endParaRPr>
                    </a:p>
                    <a:p>
                      <a:pPr marL="388620" marR="0" indent="-388620" algn="l">
                        <a:lnSpc>
                          <a:spcPct val="115000"/>
                        </a:lnSpc>
                        <a:spcBef>
                          <a:spcPts val="0"/>
                        </a:spcBef>
                        <a:spcAft>
                          <a:spcPts val="0"/>
                        </a:spcAft>
                      </a:pPr>
                      <a:endParaRPr lang="en-US" sz="1000" b="0" dirty="0" smtClean="0">
                        <a:solidFill>
                          <a:schemeClr val="tx1"/>
                        </a:solidFill>
                        <a:effectLst/>
                      </a:endParaRPr>
                    </a:p>
                    <a:p>
                      <a:pPr marL="388620" marR="0" indent="-388620" algn="l">
                        <a:lnSpc>
                          <a:spcPct val="115000"/>
                        </a:lnSpc>
                        <a:spcBef>
                          <a:spcPts val="0"/>
                        </a:spcBef>
                        <a:spcAft>
                          <a:spcPts val="0"/>
                        </a:spcAft>
                      </a:pPr>
                      <a:r>
                        <a:rPr lang="en-US" sz="1600" b="0" dirty="0" smtClean="0">
                          <a:solidFill>
                            <a:schemeClr val="tx1"/>
                          </a:solidFill>
                          <a:effectLst/>
                        </a:rPr>
                        <a:t>ESS2</a:t>
                      </a:r>
                      <a:r>
                        <a:rPr lang="en-US" sz="1600" b="0" dirty="0">
                          <a:solidFill>
                            <a:schemeClr val="tx1"/>
                          </a:solidFill>
                          <a:effectLst/>
                        </a:rPr>
                        <a:t>: Earth’s Systems</a:t>
                      </a:r>
                      <a:endParaRPr lang="en-US" sz="2400" b="0" dirty="0">
                        <a:solidFill>
                          <a:schemeClr val="tx1"/>
                        </a:solidFill>
                        <a:effectLst/>
                      </a:endParaRPr>
                    </a:p>
                    <a:p>
                      <a:pPr marL="388620" marR="0" indent="-388620" algn="l">
                        <a:lnSpc>
                          <a:spcPct val="115000"/>
                        </a:lnSpc>
                        <a:spcBef>
                          <a:spcPts val="0"/>
                        </a:spcBef>
                        <a:spcAft>
                          <a:spcPts val="0"/>
                        </a:spcAft>
                      </a:pPr>
                      <a:endParaRPr lang="en-US" sz="1000" b="0" dirty="0" smtClean="0">
                        <a:solidFill>
                          <a:schemeClr val="tx1"/>
                        </a:solidFill>
                        <a:effectLst/>
                      </a:endParaRPr>
                    </a:p>
                    <a:p>
                      <a:pPr marL="388620" marR="0" indent="-388620" algn="l">
                        <a:lnSpc>
                          <a:spcPct val="115000"/>
                        </a:lnSpc>
                        <a:spcBef>
                          <a:spcPts val="0"/>
                        </a:spcBef>
                        <a:spcAft>
                          <a:spcPts val="0"/>
                        </a:spcAft>
                      </a:pPr>
                      <a:r>
                        <a:rPr lang="en-US" sz="1600" b="0" dirty="0" smtClean="0">
                          <a:solidFill>
                            <a:schemeClr val="tx1"/>
                          </a:solidFill>
                          <a:effectLst/>
                        </a:rPr>
                        <a:t>ESS3</a:t>
                      </a:r>
                      <a:r>
                        <a:rPr lang="en-US" sz="1600" b="0" dirty="0">
                          <a:solidFill>
                            <a:schemeClr val="tx1"/>
                          </a:solidFill>
                          <a:effectLst/>
                        </a:rPr>
                        <a:t>: Earth and Human </a:t>
                      </a:r>
                      <a:r>
                        <a:rPr lang="en-US" sz="1600" b="0" dirty="0" smtClean="0">
                          <a:solidFill>
                            <a:schemeClr val="tx1"/>
                          </a:solidFill>
                          <a:effectLst/>
                        </a:rPr>
                        <a:t>Activity</a:t>
                      </a:r>
                      <a:endParaRPr lang="en-US" sz="2400" b="0" dirty="0">
                        <a:solidFill>
                          <a:schemeClr val="tx1"/>
                        </a:solidFill>
                        <a:effectLst/>
                      </a:endParaRPr>
                    </a:p>
                  </a:txBody>
                  <a:tcPr marL="66567" marR="66567"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FCD5B5"/>
                    </a:solidFill>
                  </a:tcPr>
                </a:tc>
                <a:tc>
                  <a:txBody>
                    <a:bodyPr/>
                    <a:lstStyle/>
                    <a:p>
                      <a:pPr marL="573088" marR="0" indent="-573088" algn="l">
                        <a:lnSpc>
                          <a:spcPct val="115000"/>
                        </a:lnSpc>
                        <a:spcBef>
                          <a:spcPts val="0"/>
                        </a:spcBef>
                        <a:spcAft>
                          <a:spcPts val="0"/>
                        </a:spcAft>
                      </a:pPr>
                      <a:r>
                        <a:rPr lang="en-US" sz="1600" dirty="0">
                          <a:solidFill>
                            <a:schemeClr val="tx1"/>
                          </a:solidFill>
                          <a:effectLst/>
                        </a:rPr>
                        <a:t>ETS1: Engineering Design</a:t>
                      </a:r>
                      <a:endParaRPr lang="en-US" sz="2400" dirty="0">
                        <a:solidFill>
                          <a:schemeClr val="tx1"/>
                        </a:solidFill>
                        <a:effectLst/>
                      </a:endParaRPr>
                    </a:p>
                    <a:p>
                      <a:pPr marL="573088" marR="0" indent="-573088" algn="l">
                        <a:lnSpc>
                          <a:spcPct val="115000"/>
                        </a:lnSpc>
                        <a:spcBef>
                          <a:spcPts val="0"/>
                        </a:spcBef>
                        <a:spcAft>
                          <a:spcPts val="0"/>
                        </a:spcAft>
                      </a:pPr>
                      <a:endParaRPr lang="en-US" sz="1000" dirty="0" smtClean="0">
                        <a:solidFill>
                          <a:schemeClr val="tx1"/>
                        </a:solidFill>
                        <a:effectLst/>
                      </a:endParaRPr>
                    </a:p>
                    <a:p>
                      <a:pPr marL="573088" marR="0" indent="-573088" algn="l">
                        <a:lnSpc>
                          <a:spcPct val="115000"/>
                        </a:lnSpc>
                        <a:spcBef>
                          <a:spcPts val="0"/>
                        </a:spcBef>
                        <a:spcAft>
                          <a:spcPts val="0"/>
                        </a:spcAft>
                      </a:pPr>
                      <a:r>
                        <a:rPr lang="en-US" sz="1600" dirty="0" smtClean="0">
                          <a:solidFill>
                            <a:schemeClr val="tx1"/>
                          </a:solidFill>
                          <a:effectLst/>
                        </a:rPr>
                        <a:t>ETS2</a:t>
                      </a:r>
                      <a:r>
                        <a:rPr lang="en-US" sz="1600" dirty="0">
                          <a:solidFill>
                            <a:schemeClr val="tx1"/>
                          </a:solidFill>
                          <a:effectLst/>
                        </a:rPr>
                        <a:t>: Links Among Engineering, Technology, Science, and </a:t>
                      </a:r>
                      <a:r>
                        <a:rPr lang="en-US" sz="1600" dirty="0" smtClean="0">
                          <a:solidFill>
                            <a:schemeClr val="tx1"/>
                          </a:solidFill>
                          <a:effectLst/>
                        </a:rPr>
                        <a:t>Society</a:t>
                      </a:r>
                      <a:endParaRPr lang="en-US" sz="2400" dirty="0">
                        <a:solidFill>
                          <a:schemeClr val="tx1"/>
                        </a:solidFill>
                        <a:effectLst/>
                      </a:endParaRPr>
                    </a:p>
                  </a:txBody>
                  <a:tcPr marL="66567" marR="66567" marT="0" marB="0">
                    <a:lnL w="12700"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rgbClr val="CCC1DA"/>
                    </a:solidFill>
                  </a:tcPr>
                </a:tc>
              </a:tr>
            </a:tbl>
          </a:graphicData>
        </a:graphic>
      </p:graphicFrame>
      <p:sp>
        <p:nvSpPr>
          <p:cNvPr id="14357" name="Slide Number Placeholder 1"/>
          <p:cNvSpPr>
            <a:spLocks noGrp="1"/>
          </p:cNvSpPr>
          <p:nvPr>
            <p:ph type="sldNum" sz="quarter" idx="4294967295"/>
          </p:nvPr>
        </p:nvSpPr>
        <p:spPr bwMode="auto">
          <a:xfrm>
            <a:off x="0" y="6400800"/>
            <a:ext cx="2133600" cy="365125"/>
          </a:xfrm>
          <a:prstGeom prst="rect">
            <a:avLst/>
          </a:prstGeom>
          <a:noFill/>
          <a:ln>
            <a:miter lim="800000"/>
            <a:headEnd/>
            <a:tailEnd/>
          </a:ln>
        </p:spPr>
        <p:txBody>
          <a:bodyPr anchor="ctr"/>
          <a:lstStyle/>
          <a:p>
            <a:pPr defTabSz="457200" fontAlgn="base">
              <a:spcBef>
                <a:spcPct val="0"/>
              </a:spcBef>
              <a:spcAft>
                <a:spcPct val="0"/>
              </a:spcAft>
            </a:pPr>
            <a:fld id="{F97CD1E2-C74C-4AF4-83C4-AA368B4FDAE4}" type="slidenum">
              <a:rPr lang="en-US" sz="1100">
                <a:solidFill>
                  <a:srgbClr val="000000"/>
                </a:solidFill>
                <a:latin typeface="Calibri" pitchFamily="34" charset="0"/>
                <a:ea typeface="ＭＳ Ｐゴシック" charset="-128"/>
              </a:rPr>
              <a:pPr defTabSz="457200" fontAlgn="base">
                <a:spcBef>
                  <a:spcPct val="0"/>
                </a:spcBef>
                <a:spcAft>
                  <a:spcPct val="0"/>
                </a:spcAft>
              </a:pPr>
              <a:t>57</a:t>
            </a:fld>
            <a:endParaRPr lang="en-US" sz="1100" dirty="0">
              <a:solidFill>
                <a:srgbClr val="000000"/>
              </a:solidFill>
              <a:latin typeface="Calibri" pitchFamily="34" charset="0"/>
              <a:ea typeface="ＭＳ Ｐゴシック" charset="-128"/>
            </a:endParaRPr>
          </a:p>
        </p:txBody>
      </p:sp>
      <p:sp>
        <p:nvSpPr>
          <p:cNvPr id="6" name="Title 1"/>
          <p:cNvSpPr txBox="1">
            <a:spLocks/>
          </p:cNvSpPr>
          <p:nvPr/>
        </p:nvSpPr>
        <p:spPr>
          <a:xfrm>
            <a:off x="457200" y="274638"/>
            <a:ext cx="6705600" cy="715962"/>
          </a:xfrm>
          <a:prstGeom prst="rect">
            <a:avLst/>
          </a:prstGeom>
        </p:spPr>
        <p:txBody>
          <a:bodyPr anchor="ctr">
            <a:noAutofit/>
          </a:bodyPr>
          <a:lstStyle>
            <a:lvl1pPr algn="l" defTabSz="914400" rtl="0" eaLnBrk="1" latinLnBrk="0" hangingPunct="1">
              <a:spcBef>
                <a:spcPct val="0"/>
              </a:spcBef>
              <a:buNone/>
              <a:defRPr sz="3600" kern="1200">
                <a:solidFill>
                  <a:srgbClr val="0071B5"/>
                </a:solidFill>
                <a:latin typeface="+mj-lt"/>
                <a:ea typeface="+mj-ea"/>
                <a:cs typeface="+mj-cs"/>
              </a:defRPr>
            </a:lvl1pPr>
          </a:lstStyle>
          <a:p>
            <a:r>
              <a:rPr lang="en-US" b="1" dirty="0" smtClean="0"/>
              <a:t>Disciplinary Core Ideas</a:t>
            </a:r>
            <a:endParaRPr lang="en-US" dirty="0"/>
          </a:p>
        </p:txBody>
      </p:sp>
    </p:spTree>
    <p:extLst>
      <p:ext uri="{BB962C8B-B14F-4D97-AF65-F5344CB8AC3E}">
        <p14:creationId xmlns:p14="http://schemas.microsoft.com/office/powerpoint/2010/main" val="2445823847"/>
      </p:ext>
    </p:extLst>
  </p:cSld>
  <p:clrMapOvr>
    <a:masterClrMapping/>
  </p:clrMapOvr>
  <p:transition spd="slow"/>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717" name="Text Box 1893"/>
          <p:cNvSpPr txBox="1">
            <a:spLocks noChangeArrowheads="1"/>
          </p:cNvSpPr>
          <p:nvPr/>
        </p:nvSpPr>
        <p:spPr bwMode="auto">
          <a:xfrm>
            <a:off x="304800" y="6324600"/>
            <a:ext cx="84582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a:t>High School Grades — those not checked are offered in physical sciences, physics, or chemistry.</a:t>
            </a:r>
          </a:p>
        </p:txBody>
      </p:sp>
      <p:sp>
        <p:nvSpPr>
          <p:cNvPr id="79718" name="Text Box 1894"/>
          <p:cNvSpPr txBox="1">
            <a:spLocks noChangeArrowheads="1"/>
          </p:cNvSpPr>
          <p:nvPr/>
        </p:nvSpPr>
        <p:spPr bwMode="auto">
          <a:xfrm>
            <a:off x="2590800" y="6491288"/>
            <a:ext cx="61722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200">
                <a:hlinkClick r:id="rId2"/>
              </a:rPr>
              <a:t>http://stem.browardschools.com/science/science_general/science-big-ideas-in-k-8/</a:t>
            </a:r>
            <a:r>
              <a:rPr lang="en-US"/>
              <a:t> </a:t>
            </a: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60319"/>
            <a:ext cx="5905500" cy="6038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6459906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533400" y="22194"/>
            <a:ext cx="8042275" cy="1443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2600" b="1" dirty="0" smtClean="0"/>
              <a:t>Closer Look at a NGSS </a:t>
            </a:r>
            <a:r>
              <a:rPr lang="en-US" sz="2600" b="1" dirty="0" smtClean="0">
                <a:solidFill>
                  <a:schemeClr val="tx1"/>
                </a:solidFill>
              </a:rPr>
              <a:t>(Grade 2)</a:t>
            </a:r>
          </a:p>
        </p:txBody>
      </p:sp>
      <p:sp>
        <p:nvSpPr>
          <p:cNvPr id="2" name="Slide Number Placeholder 1"/>
          <p:cNvSpPr>
            <a:spLocks noGrp="1"/>
          </p:cNvSpPr>
          <p:nvPr>
            <p:ph type="sldNum" sz="quarter" idx="4294967295"/>
          </p:nvPr>
        </p:nvSpPr>
        <p:spPr>
          <a:xfrm>
            <a:off x="0" y="6416675"/>
            <a:ext cx="502920" cy="365125"/>
          </a:xfrm>
          <a:prstGeom prst="rect">
            <a:avLst/>
          </a:prstGeom>
        </p:spPr>
        <p:txBody>
          <a:bodyPr/>
          <a:lstStyle/>
          <a:p>
            <a:fld id="{48C57D32-58B5-4D70-AB09-50096A3DE1AC}" type="slidenum">
              <a:rPr lang="en-US" smtClean="0"/>
              <a:pPr/>
              <a:t>59</a:t>
            </a:fld>
            <a:endParaRPr lang="en-US" dirty="0"/>
          </a:p>
        </p:txBody>
      </p:sp>
      <p:sp>
        <p:nvSpPr>
          <p:cNvPr id="34821" name="Rectangle 5"/>
          <p:cNvSpPr>
            <a:spLocks noChangeArrowheads="1"/>
          </p:cNvSpPr>
          <p:nvPr/>
        </p:nvSpPr>
        <p:spPr bwMode="auto">
          <a:xfrm>
            <a:off x="685800" y="2133600"/>
            <a:ext cx="8077200" cy="685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lstStyle/>
          <a:p>
            <a:pPr algn="ctr" defTabSz="457200" fontAlgn="base">
              <a:spcBef>
                <a:spcPct val="0"/>
              </a:spcBef>
              <a:spcAft>
                <a:spcPct val="0"/>
              </a:spcAft>
            </a:pPr>
            <a:endParaRPr lang="en-US" sz="2400">
              <a:solidFill>
                <a:srgbClr val="000000"/>
              </a:solidFill>
              <a:ea typeface="ＭＳ Ｐゴシック" charset="-128"/>
            </a:endParaRPr>
          </a:p>
        </p:txBody>
      </p:sp>
      <p:graphicFrame>
        <p:nvGraphicFramePr>
          <p:cNvPr id="3" name="Table 2"/>
          <p:cNvGraphicFramePr>
            <a:graphicFrameLocks noGrp="1"/>
          </p:cNvGraphicFramePr>
          <p:nvPr>
            <p:extLst>
              <p:ext uri="{D42A27DB-BD31-4B8C-83A1-F6EECF244321}">
                <p14:modId xmlns:p14="http://schemas.microsoft.com/office/powerpoint/2010/main" val="3776720092"/>
              </p:ext>
            </p:extLst>
          </p:nvPr>
        </p:nvGraphicFramePr>
        <p:xfrm>
          <a:off x="533400" y="1143000"/>
          <a:ext cx="8115299" cy="5318760"/>
        </p:xfrm>
        <a:graphic>
          <a:graphicData uri="http://schemas.openxmlformats.org/drawingml/2006/table">
            <a:tbl>
              <a:tblPr firstRow="1" firstCol="1" bandRow="1"/>
              <a:tblGrid>
                <a:gridCol w="2861441"/>
                <a:gridCol w="2777359"/>
                <a:gridCol w="2476499"/>
              </a:tblGrid>
              <a:tr h="0">
                <a:tc gridSpan="3">
                  <a:txBody>
                    <a:bodyPr/>
                    <a:lstStyle/>
                    <a:p>
                      <a:pPr marL="0" marR="0">
                        <a:spcBef>
                          <a:spcPts val="0"/>
                        </a:spcBef>
                        <a:spcAft>
                          <a:spcPts val="0"/>
                        </a:spcAft>
                      </a:pPr>
                      <a:r>
                        <a:rPr lang="en-US" sz="1600" b="1" dirty="0" smtClean="0">
                          <a:solidFill>
                            <a:srgbClr val="000000"/>
                          </a:solidFill>
                          <a:effectLst/>
                          <a:latin typeface="+mn-lt"/>
                          <a:ea typeface="Calibri"/>
                        </a:rPr>
                        <a:t>2.PS1 </a:t>
                      </a:r>
                      <a:r>
                        <a:rPr lang="en-US" sz="1600" b="1" dirty="0">
                          <a:solidFill>
                            <a:srgbClr val="000000"/>
                          </a:solidFill>
                          <a:effectLst/>
                          <a:latin typeface="+mn-lt"/>
                          <a:ea typeface="Calibri"/>
                        </a:rPr>
                        <a:t>Matter and Its Interactions </a:t>
                      </a:r>
                      <a:endParaRPr lang="en-US" sz="16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gridSpan="3">
                  <a:txBody>
                    <a:bodyPr/>
                    <a:lstStyle/>
                    <a:p>
                      <a:pPr marL="0" marR="0">
                        <a:spcBef>
                          <a:spcPts val="0"/>
                        </a:spcBef>
                        <a:spcAft>
                          <a:spcPts val="0"/>
                        </a:spcAft>
                      </a:pPr>
                      <a:r>
                        <a:rPr lang="en-US" sz="1200" dirty="0">
                          <a:solidFill>
                            <a:srgbClr val="000000"/>
                          </a:solidFill>
                          <a:effectLst/>
                          <a:latin typeface="+mn-lt"/>
                          <a:ea typeface="Calibri"/>
                        </a:rPr>
                        <a:t>Students who demonstrate understanding can: </a:t>
                      </a:r>
                      <a:endParaRPr lang="en-US" sz="1200" b="0" i="0" u="none" strike="noStrike" kern="1200" baseline="0" dirty="0" smtClean="0">
                        <a:solidFill>
                          <a:schemeClr val="tx1"/>
                        </a:solidFill>
                        <a:latin typeface="+mn-lt"/>
                        <a:ea typeface="+mn-ea"/>
                        <a:cs typeface="+mn-cs"/>
                      </a:endParaRPr>
                    </a:p>
                    <a:p>
                      <a:pPr marL="803275" indent="-803275"/>
                      <a:r>
                        <a:rPr lang="en-US" sz="1600" b="1" i="0" u="none" strike="noStrike" kern="1200" baseline="0" dirty="0" smtClean="0">
                          <a:solidFill>
                            <a:schemeClr val="tx1"/>
                          </a:solidFill>
                          <a:latin typeface="+mn-lt"/>
                          <a:ea typeface="+mn-ea"/>
                          <a:cs typeface="+mn-cs"/>
                        </a:rPr>
                        <a:t>2-PS1-1.	Plan and conduct an investigation to describe and classify different kinds of materials by their observable properties. </a:t>
                      </a:r>
                      <a:r>
                        <a:rPr lang="en-US" sz="1200" b="0" i="0" u="none" strike="noStrike" kern="1200" baseline="0" dirty="0" smtClean="0">
                          <a:solidFill>
                            <a:srgbClr val="C00000"/>
                          </a:solidFill>
                          <a:latin typeface="+mn-lt"/>
                          <a:ea typeface="+mn-ea"/>
                          <a:cs typeface="+mn-cs"/>
                        </a:rPr>
                        <a:t>[Clarification Statement: Observations could include color, texture, hardness, and flexibility. Patterns could include the similar properties that different materials share.] </a:t>
                      </a:r>
                      <a:endParaRPr lang="en-US" sz="1600" b="0" i="0" u="none" strike="noStrike" kern="1200" baseline="0" dirty="0" smtClean="0">
                        <a:solidFill>
                          <a:schemeClr val="tx1"/>
                        </a:solidFill>
                        <a:latin typeface="+mn-lt"/>
                        <a:ea typeface="+mn-ea"/>
                        <a:cs typeface="+mn-cs"/>
                      </a:endParaRPr>
                    </a:p>
                    <a:p>
                      <a:pPr marL="685800" marR="0" indent="-685800">
                        <a:spcBef>
                          <a:spcPts val="0"/>
                        </a:spcBef>
                        <a:spcAft>
                          <a:spcPts val="0"/>
                        </a:spcAft>
                      </a:pPr>
                      <a:endParaRPr lang="en-US" sz="10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0">
                <a:tc gridSpan="3">
                  <a:txBody>
                    <a:bodyPr/>
                    <a:lstStyle/>
                    <a:p>
                      <a:pPr marL="0" marR="0" algn="ctr">
                        <a:spcBef>
                          <a:spcPts val="0"/>
                        </a:spcBef>
                        <a:spcAft>
                          <a:spcPts val="0"/>
                        </a:spcAft>
                      </a:pPr>
                      <a:r>
                        <a:rPr lang="en-US" sz="900" dirty="0">
                          <a:solidFill>
                            <a:srgbClr val="000000"/>
                          </a:solidFill>
                          <a:effectLst/>
                          <a:latin typeface="Tahoma"/>
                          <a:ea typeface="Calibri"/>
                        </a:rPr>
                        <a:t>The performance expectations above were developed using the following elements from the NRC document </a:t>
                      </a:r>
                      <a:r>
                        <a:rPr lang="en-US" sz="900" i="1" dirty="0">
                          <a:solidFill>
                            <a:srgbClr val="000000"/>
                          </a:solidFill>
                          <a:effectLst/>
                          <a:latin typeface="Tahoma"/>
                          <a:ea typeface="Calibri"/>
                        </a:rPr>
                        <a:t>A Framework for K-12 Science Education</a:t>
                      </a:r>
                      <a:r>
                        <a:rPr lang="en-US" sz="900" dirty="0">
                          <a:solidFill>
                            <a:srgbClr val="000000"/>
                          </a:solidFill>
                          <a:effectLst/>
                          <a:latin typeface="Tahoma"/>
                          <a:ea typeface="Calibri"/>
                        </a:rPr>
                        <a:t>:</a:t>
                      </a:r>
                      <a:endParaRPr lang="en-US" sz="16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a:txBody>
                    <a:bodyPr/>
                    <a:lstStyle/>
                    <a:p>
                      <a:pPr marL="0" marR="0" algn="ctr">
                        <a:spcBef>
                          <a:spcPts val="0"/>
                        </a:spcBef>
                        <a:spcAft>
                          <a:spcPts val="0"/>
                        </a:spcAft>
                      </a:pPr>
                      <a:r>
                        <a:rPr lang="en-US" sz="1200" b="1" dirty="0">
                          <a:solidFill>
                            <a:srgbClr val="FFFFFF"/>
                          </a:solidFill>
                          <a:effectLst/>
                          <a:latin typeface="Tahoma"/>
                          <a:ea typeface="Calibri"/>
                        </a:rPr>
                        <a:t>Science and Engineering Practices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3399"/>
                    </a:solidFill>
                  </a:tcPr>
                </a:tc>
                <a:tc>
                  <a:txBody>
                    <a:bodyPr/>
                    <a:lstStyle/>
                    <a:p>
                      <a:pPr marL="0" marR="0" algn="ctr">
                        <a:spcBef>
                          <a:spcPts val="0"/>
                        </a:spcBef>
                        <a:spcAft>
                          <a:spcPts val="0"/>
                        </a:spcAft>
                      </a:pPr>
                      <a:r>
                        <a:rPr lang="en-US" sz="1200" b="1">
                          <a:solidFill>
                            <a:srgbClr val="FFFFFF"/>
                          </a:solidFill>
                          <a:effectLst/>
                          <a:latin typeface="Tahoma"/>
                          <a:ea typeface="Calibri"/>
                        </a:rPr>
                        <a:t>Disciplinary Core Ideas</a:t>
                      </a:r>
                      <a:endParaRPr lang="en-US" sz="180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00"/>
                    </a:solidFill>
                  </a:tcPr>
                </a:tc>
                <a:tc>
                  <a:txBody>
                    <a:bodyPr/>
                    <a:lstStyle/>
                    <a:p>
                      <a:pPr marL="0" marR="0" algn="ctr">
                        <a:spcBef>
                          <a:spcPts val="0"/>
                        </a:spcBef>
                        <a:spcAft>
                          <a:spcPts val="0"/>
                        </a:spcAft>
                      </a:pPr>
                      <a:r>
                        <a:rPr lang="en-US" sz="1200" b="1" dirty="0">
                          <a:solidFill>
                            <a:srgbClr val="FFFFFF"/>
                          </a:solidFill>
                          <a:effectLst/>
                          <a:latin typeface="Tahoma"/>
                          <a:ea typeface="Calibri"/>
                        </a:rPr>
                        <a:t>Crosscutting Concepts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00"/>
                    </a:solidFill>
                  </a:tcPr>
                </a:tc>
              </a:tr>
              <a:tr h="0">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Planning and Carrying Out Investigations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Planning and carrying out investigations to answer questions or test solutions to problems in K–2 builds on prior experiences and progresses to simple investigations, based on fair tests, which provide data to support explanations or design solutions.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Plan and conduct an investigation collaboratively to produce data to serve as the basis for evidence to answer a question. (2-PS1-1)</a:t>
                      </a:r>
                    </a:p>
                    <a:p>
                      <a:pPr marL="0" indent="0">
                        <a:buFont typeface="Arial" pitchFamily="34" charset="0"/>
                        <a:buNone/>
                      </a:pPr>
                      <a:endParaRPr lang="en-US" sz="12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PS1.A: Structure and Properties of Matter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Different kinds of matter exist and many of them can be either solid or liquid, depending on temperature. Matter can be described and classified by its observable properties. (2-PS1-1)</a:t>
                      </a:r>
                    </a:p>
                    <a:p>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Patterns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Patterns in the natural and human designed world can be observed. (2-PS1-1)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Connections to other DCIs in this grade-level: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Articulation of DCIs across grade-levels: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Common Core State Standards Connections: will be available on or before April 26, 2013. </a:t>
                      </a:r>
                    </a:p>
                    <a:p>
                      <a:r>
                        <a:rPr lang="en-US" sz="1200" b="0" i="0" u="none" strike="noStrike" kern="1200" baseline="0" dirty="0" smtClean="0">
                          <a:solidFill>
                            <a:schemeClr val="tx1"/>
                          </a:solidFill>
                          <a:latin typeface="+mn-lt"/>
                          <a:ea typeface="+mn-ea"/>
                          <a:cs typeface="+mn-cs"/>
                        </a:rPr>
                        <a:t>ELA/Literacy – </a:t>
                      </a:r>
                    </a:p>
                    <a:p>
                      <a:r>
                        <a:rPr lang="en-US" sz="1200" b="0" i="0" u="none" strike="noStrike" kern="1200" baseline="0" dirty="0" smtClean="0">
                          <a:solidFill>
                            <a:schemeClr val="tx1"/>
                          </a:solidFill>
                          <a:latin typeface="+mn-lt"/>
                          <a:ea typeface="+mn-ea"/>
                          <a:cs typeface="+mn-cs"/>
                        </a:rPr>
                        <a:t>Mathematics –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
        <p:nvSpPr>
          <p:cNvPr id="7" name="Content Placeholder 2"/>
          <p:cNvSpPr>
            <a:spLocks noGrp="1"/>
          </p:cNvSpPr>
          <p:nvPr>
            <p:ph idx="1"/>
          </p:nvPr>
        </p:nvSpPr>
        <p:spPr bwMode="auto">
          <a:xfrm>
            <a:off x="5486400" y="4876800"/>
            <a:ext cx="3352800" cy="1676400"/>
          </a:xfrm>
          <a:solidFill>
            <a:srgbClr val="FFFF99"/>
          </a:solidFill>
          <a:ln>
            <a:solidFill>
              <a:schemeClr val="tx1"/>
            </a:solidFill>
          </a:ln>
          <a:effectLst>
            <a:outerShdw blurRad="50800" dist="38100" dir="2700000" sx="102000" sy="102000" algn="tl" rotWithShape="0">
              <a:prstClr val="black">
                <a:alpha val="40000"/>
              </a:prstClr>
            </a:outerShdw>
          </a:effectLst>
          <a:extLst/>
        </p:spPr>
        <p:txBody>
          <a:bodyPr vert="horz" wrap="square" lIns="91440" tIns="45720" rIns="91440" bIns="45720" numCol="1" anchor="t" anchorCtr="0" compatLnSpc="1">
            <a:prstTxWarp prst="textNoShape">
              <a:avLst/>
            </a:prstTxWarp>
            <a:noAutofit/>
          </a:bodyPr>
          <a:lstStyle/>
          <a:p>
            <a:pPr marL="0" indent="0">
              <a:buFont typeface="Wingdings" pitchFamily="2" charset="2"/>
              <a:buNone/>
            </a:pPr>
            <a:r>
              <a:rPr lang="en-US" sz="1600" b="1" dirty="0" smtClean="0"/>
              <a:t>Note: </a:t>
            </a:r>
            <a:r>
              <a:rPr lang="en-US" sz="1600" dirty="0" smtClean="0"/>
              <a:t>Performance expectations combine practices, core ideas, and crosscutting concepts into a single statement of </a:t>
            </a:r>
            <a:r>
              <a:rPr lang="en-US" sz="1600" b="1" i="1" dirty="0" smtClean="0"/>
              <a:t>what is to be assessed</a:t>
            </a:r>
            <a:r>
              <a:rPr lang="en-US" sz="1600" dirty="0" smtClean="0"/>
              <a:t>. </a:t>
            </a:r>
          </a:p>
          <a:p>
            <a:pPr marL="0" indent="0">
              <a:buFont typeface="Wingdings" pitchFamily="2" charset="2"/>
              <a:buNone/>
            </a:pPr>
            <a:r>
              <a:rPr lang="en-US" sz="1600" dirty="0" smtClean="0"/>
              <a:t>They are not instructional strategies or objectives for a lesson.</a:t>
            </a:r>
          </a:p>
        </p:txBody>
      </p:sp>
    </p:spTree>
    <p:extLst>
      <p:ext uri="{BB962C8B-B14F-4D97-AF65-F5344CB8AC3E}">
        <p14:creationId xmlns:p14="http://schemas.microsoft.com/office/powerpoint/2010/main" val="1539915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4"/>
          <p:cNvSpPr>
            <a:spLocks noGrp="1" noChangeArrowheads="1"/>
          </p:cNvSpPr>
          <p:nvPr>
            <p:ph type="title"/>
          </p:nvPr>
        </p:nvSpPr>
        <p:spPr>
          <a:xfrm>
            <a:off x="550863" y="436563"/>
            <a:ext cx="8042275" cy="935037"/>
          </a:xfrm>
        </p:spPr>
        <p:txBody>
          <a:bodyPr/>
          <a:lstStyle/>
          <a:p>
            <a:pPr eaLnBrk="1" hangingPunct="1"/>
            <a:r>
              <a:rPr lang="en-US" smtClean="0"/>
              <a:t>Mathematical Practice 2</a:t>
            </a:r>
          </a:p>
        </p:txBody>
      </p:sp>
      <p:pic>
        <p:nvPicPr>
          <p:cNvPr id="34819"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1295400"/>
            <a:ext cx="7162800" cy="5226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46344127"/>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0" y="6416675"/>
            <a:ext cx="502920" cy="365125"/>
          </a:xfrm>
          <a:prstGeom prst="rect">
            <a:avLst/>
          </a:prstGeom>
        </p:spPr>
        <p:txBody>
          <a:bodyPr/>
          <a:lstStyle/>
          <a:p>
            <a:fld id="{48C57D32-58B5-4D70-AB09-50096A3DE1AC}" type="slidenum">
              <a:rPr lang="en-US" smtClean="0"/>
              <a:pPr/>
              <a:t>60</a:t>
            </a:fld>
            <a:endParaRPr lang="en-US" dirty="0"/>
          </a:p>
        </p:txBody>
      </p:sp>
      <p:sp>
        <p:nvSpPr>
          <p:cNvPr id="34821" name="Rectangle 5"/>
          <p:cNvSpPr>
            <a:spLocks noChangeArrowheads="1"/>
          </p:cNvSpPr>
          <p:nvPr/>
        </p:nvSpPr>
        <p:spPr bwMode="auto">
          <a:xfrm>
            <a:off x="685800" y="2133600"/>
            <a:ext cx="8077200" cy="685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lstStyle/>
          <a:p>
            <a:pPr algn="ctr" defTabSz="457200" fontAlgn="base">
              <a:spcBef>
                <a:spcPct val="0"/>
              </a:spcBef>
              <a:spcAft>
                <a:spcPct val="0"/>
              </a:spcAft>
            </a:pPr>
            <a:endParaRPr lang="en-US" sz="2400">
              <a:solidFill>
                <a:srgbClr val="000000"/>
              </a:solidFill>
              <a:ea typeface="ＭＳ Ｐゴシック" charset="-128"/>
            </a:endParaRPr>
          </a:p>
        </p:txBody>
      </p:sp>
      <p:graphicFrame>
        <p:nvGraphicFramePr>
          <p:cNvPr id="3" name="Table 2"/>
          <p:cNvGraphicFramePr>
            <a:graphicFrameLocks noGrp="1"/>
          </p:cNvGraphicFramePr>
          <p:nvPr>
            <p:extLst>
              <p:ext uri="{D42A27DB-BD31-4B8C-83A1-F6EECF244321}">
                <p14:modId xmlns:p14="http://schemas.microsoft.com/office/powerpoint/2010/main" val="3835782843"/>
              </p:ext>
            </p:extLst>
          </p:nvPr>
        </p:nvGraphicFramePr>
        <p:xfrm>
          <a:off x="381000" y="685799"/>
          <a:ext cx="8267699" cy="5917679"/>
        </p:xfrm>
        <a:graphic>
          <a:graphicData uri="http://schemas.openxmlformats.org/drawingml/2006/table">
            <a:tbl>
              <a:tblPr firstRow="1" firstCol="1" bandRow="1"/>
              <a:tblGrid>
                <a:gridCol w="2915177"/>
                <a:gridCol w="2829516"/>
                <a:gridCol w="2523006"/>
              </a:tblGrid>
              <a:tr h="271298">
                <a:tc gridSpan="3">
                  <a:txBody>
                    <a:bodyPr/>
                    <a:lstStyle/>
                    <a:p>
                      <a:pPr marL="0" marR="0">
                        <a:spcBef>
                          <a:spcPts val="0"/>
                        </a:spcBef>
                        <a:spcAft>
                          <a:spcPts val="0"/>
                        </a:spcAft>
                      </a:pPr>
                      <a:r>
                        <a:rPr lang="en-US" sz="1600" b="1" dirty="0" smtClean="0">
                          <a:solidFill>
                            <a:srgbClr val="000000"/>
                          </a:solidFill>
                          <a:effectLst/>
                          <a:latin typeface="+mn-lt"/>
                          <a:ea typeface="Calibri"/>
                        </a:rPr>
                        <a:t>2.PS1 </a:t>
                      </a:r>
                      <a:r>
                        <a:rPr lang="en-US" sz="1600" b="1" dirty="0">
                          <a:solidFill>
                            <a:srgbClr val="000000"/>
                          </a:solidFill>
                          <a:effectLst/>
                          <a:latin typeface="+mn-lt"/>
                          <a:ea typeface="Calibri"/>
                        </a:rPr>
                        <a:t>Matter and Its Interactions </a:t>
                      </a:r>
                      <a:endParaRPr lang="en-US" sz="16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1322576">
                <a:tc gridSpan="3">
                  <a:txBody>
                    <a:bodyPr/>
                    <a:lstStyle/>
                    <a:p>
                      <a:pPr marL="0" marR="0">
                        <a:spcBef>
                          <a:spcPts val="0"/>
                        </a:spcBef>
                        <a:spcAft>
                          <a:spcPts val="0"/>
                        </a:spcAft>
                      </a:pPr>
                      <a:r>
                        <a:rPr lang="en-US" sz="1200" dirty="0">
                          <a:solidFill>
                            <a:srgbClr val="000000"/>
                          </a:solidFill>
                          <a:effectLst/>
                          <a:latin typeface="+mn-lt"/>
                          <a:ea typeface="Calibri"/>
                        </a:rPr>
                        <a:t>Students who demonstrate understanding can: </a:t>
                      </a:r>
                      <a:endParaRPr lang="en-US" sz="1200" b="0" i="0" u="none" strike="noStrike" kern="1200" baseline="0" dirty="0" smtClean="0">
                        <a:solidFill>
                          <a:schemeClr val="tx1"/>
                        </a:solidFill>
                        <a:latin typeface="+mn-lt"/>
                        <a:ea typeface="+mn-ea"/>
                        <a:cs typeface="+mn-cs"/>
                      </a:endParaRPr>
                    </a:p>
                    <a:p>
                      <a:pPr marL="803275" indent="-803275"/>
                      <a:r>
                        <a:rPr lang="en-US" sz="1600" b="1" i="0" u="none" strike="noStrike" kern="1200" baseline="0" dirty="0" smtClean="0">
                          <a:solidFill>
                            <a:schemeClr val="tx1"/>
                          </a:solidFill>
                          <a:latin typeface="+mn-lt"/>
                          <a:ea typeface="+mn-ea"/>
                          <a:cs typeface="+mn-cs"/>
                        </a:rPr>
                        <a:t>2-PS1-1.	</a:t>
                      </a:r>
                      <a:r>
                        <a:rPr lang="en-US" sz="1600" b="1" i="0" u="none" strike="noStrike" kern="1200" baseline="0" dirty="0" smtClean="0">
                          <a:solidFill>
                            <a:srgbClr val="003399"/>
                          </a:solidFill>
                          <a:latin typeface="+mn-lt"/>
                          <a:ea typeface="+mn-ea"/>
                          <a:cs typeface="+mn-cs"/>
                        </a:rPr>
                        <a:t>Plan and conduct an investigation </a:t>
                      </a:r>
                      <a:r>
                        <a:rPr lang="en-US" sz="1600" b="1" i="0" u="none" strike="noStrike" kern="1200" baseline="0" dirty="0" smtClean="0">
                          <a:solidFill>
                            <a:schemeClr val="tx1"/>
                          </a:solidFill>
                          <a:latin typeface="+mn-lt"/>
                          <a:ea typeface="+mn-ea"/>
                          <a:cs typeface="+mn-cs"/>
                        </a:rPr>
                        <a:t>to describe and classify different kinds of materials by their observable properties. </a:t>
                      </a:r>
                      <a:r>
                        <a:rPr lang="en-US" sz="1200" b="0" i="0" u="none" strike="noStrike" kern="1200" baseline="0" dirty="0" smtClean="0">
                          <a:solidFill>
                            <a:schemeClr val="tx1">
                              <a:lumMod val="75000"/>
                              <a:lumOff val="25000"/>
                            </a:schemeClr>
                          </a:solidFill>
                          <a:latin typeface="+mn-lt"/>
                          <a:ea typeface="+mn-ea"/>
                          <a:cs typeface="+mn-cs"/>
                        </a:rPr>
                        <a:t>[Clarification Statement: Observations could include color, texture, hardness, and flexibility. Patterns could include the similar properties that different materials share.] </a:t>
                      </a:r>
                      <a:endParaRPr lang="en-US" sz="1600" b="0" i="0" u="none" strike="noStrike" kern="1200" baseline="0" dirty="0" smtClean="0">
                        <a:solidFill>
                          <a:schemeClr val="tx1">
                            <a:lumMod val="75000"/>
                            <a:lumOff val="25000"/>
                          </a:schemeClr>
                        </a:solidFill>
                        <a:latin typeface="+mn-lt"/>
                        <a:ea typeface="+mn-ea"/>
                        <a:cs typeface="+mn-cs"/>
                      </a:endParaRPr>
                    </a:p>
                    <a:p>
                      <a:pPr marL="685800" marR="0" indent="-685800">
                        <a:spcBef>
                          <a:spcPts val="0"/>
                        </a:spcBef>
                        <a:spcAft>
                          <a:spcPts val="0"/>
                        </a:spcAft>
                      </a:pPr>
                      <a:endParaRPr lang="en-US" sz="10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152605">
                <a:tc gridSpan="3">
                  <a:txBody>
                    <a:bodyPr/>
                    <a:lstStyle/>
                    <a:p>
                      <a:pPr marL="0" marR="0" algn="ctr">
                        <a:spcBef>
                          <a:spcPts val="0"/>
                        </a:spcBef>
                        <a:spcAft>
                          <a:spcPts val="0"/>
                        </a:spcAft>
                      </a:pPr>
                      <a:r>
                        <a:rPr lang="en-US" sz="900" dirty="0">
                          <a:solidFill>
                            <a:srgbClr val="000000"/>
                          </a:solidFill>
                          <a:effectLst/>
                          <a:latin typeface="Tahoma"/>
                          <a:ea typeface="Calibri"/>
                        </a:rPr>
                        <a:t>The performance expectations above were developed using the following elements from the NRC document </a:t>
                      </a:r>
                      <a:r>
                        <a:rPr lang="en-US" sz="900" i="1" dirty="0">
                          <a:solidFill>
                            <a:srgbClr val="000000"/>
                          </a:solidFill>
                          <a:effectLst/>
                          <a:latin typeface="Tahoma"/>
                          <a:ea typeface="Calibri"/>
                        </a:rPr>
                        <a:t>A Framework for K-12 Science Education</a:t>
                      </a:r>
                      <a:r>
                        <a:rPr lang="en-US" sz="900" dirty="0">
                          <a:solidFill>
                            <a:srgbClr val="000000"/>
                          </a:solidFill>
                          <a:effectLst/>
                          <a:latin typeface="Tahoma"/>
                          <a:ea typeface="Calibri"/>
                        </a:rPr>
                        <a:t>:</a:t>
                      </a:r>
                      <a:endParaRPr lang="en-US" sz="16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203473">
                <a:tc>
                  <a:txBody>
                    <a:bodyPr/>
                    <a:lstStyle/>
                    <a:p>
                      <a:pPr marL="0" marR="0" algn="ctr">
                        <a:spcBef>
                          <a:spcPts val="0"/>
                        </a:spcBef>
                        <a:spcAft>
                          <a:spcPts val="0"/>
                        </a:spcAft>
                      </a:pPr>
                      <a:r>
                        <a:rPr lang="en-US" sz="1200" b="1" dirty="0">
                          <a:solidFill>
                            <a:srgbClr val="FFFFFF"/>
                          </a:solidFill>
                          <a:effectLst/>
                          <a:latin typeface="Tahoma"/>
                          <a:ea typeface="Calibri"/>
                        </a:rPr>
                        <a:t>Science and Engineering Practices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3399"/>
                    </a:solidFill>
                  </a:tcPr>
                </a:tc>
                <a:tc>
                  <a:txBody>
                    <a:bodyPr/>
                    <a:lstStyle/>
                    <a:p>
                      <a:pPr marL="0" marR="0" algn="ctr">
                        <a:spcBef>
                          <a:spcPts val="0"/>
                        </a:spcBef>
                        <a:spcAft>
                          <a:spcPts val="0"/>
                        </a:spcAft>
                      </a:pPr>
                      <a:r>
                        <a:rPr lang="en-US" sz="1200" b="1" dirty="0">
                          <a:solidFill>
                            <a:srgbClr val="FFFFFF"/>
                          </a:solidFill>
                          <a:effectLst/>
                          <a:latin typeface="Tahoma"/>
                          <a:ea typeface="Calibri"/>
                        </a:rPr>
                        <a:t>Disciplinary Core Ideas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marL="0" marR="0" algn="ctr">
                        <a:spcBef>
                          <a:spcPts val="0"/>
                        </a:spcBef>
                        <a:spcAft>
                          <a:spcPts val="0"/>
                        </a:spcAft>
                      </a:pPr>
                      <a:r>
                        <a:rPr lang="en-US" sz="1200" b="1" dirty="0">
                          <a:solidFill>
                            <a:srgbClr val="FFFFFF"/>
                          </a:solidFill>
                          <a:effectLst/>
                          <a:latin typeface="Tahoma"/>
                          <a:ea typeface="Calibri"/>
                        </a:rPr>
                        <a:t>Crosscutting Concepts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r>
              <a:tr h="2950361">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Planning and Carrying Out Investigations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Planning and carrying out investigations to answer questions or test solutions to problems in K–2 builds on prior experiences and progresses to simple investigations, based on fair tests, which provide data to support explanations or design solutions.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Plan and conduct an investigation collaboratively to produce data to serve as the basis for evidence to answer a question. (2-PS1-1)</a:t>
                      </a:r>
                    </a:p>
                    <a:p>
                      <a:pPr marL="0" indent="0">
                        <a:buFont typeface="Arial" pitchFamily="34" charset="0"/>
                        <a:buNone/>
                      </a:pPr>
                      <a:endParaRPr lang="en-US" sz="12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8CCE4"/>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PS1.A: Structure and Properties of Matter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Different kinds of matter exist and many of them can be either solid or liquid, depending on temperature. Matter can be described and classified by its observable properties. (2-PS1-1)</a:t>
                      </a:r>
                    </a:p>
                    <a:p>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Patterns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Patterns in the natural and human designed world can be observed. (2-PS1-1)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203473">
                <a:tc gridSpan="3">
                  <a:txBody>
                    <a:bodyPr/>
                    <a:lstStyle/>
                    <a:p>
                      <a:r>
                        <a:rPr lang="en-US" sz="1200" b="0" i="0" u="none" strike="noStrike" kern="1200" baseline="0" dirty="0" smtClean="0">
                          <a:solidFill>
                            <a:schemeClr val="tx1"/>
                          </a:solidFill>
                          <a:latin typeface="+mn-lt"/>
                          <a:ea typeface="+mn-ea"/>
                          <a:cs typeface="+mn-cs"/>
                        </a:rPr>
                        <a:t>Connections to other DCIs in this grade-level: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203473">
                <a:tc gridSpan="3">
                  <a:txBody>
                    <a:bodyPr/>
                    <a:lstStyle/>
                    <a:p>
                      <a:r>
                        <a:rPr lang="en-US" sz="1200" b="0" i="0" u="none" strike="noStrike" kern="1200" baseline="0" dirty="0" smtClean="0">
                          <a:solidFill>
                            <a:schemeClr val="tx1"/>
                          </a:solidFill>
                          <a:latin typeface="+mn-lt"/>
                          <a:ea typeface="+mn-ea"/>
                          <a:cs typeface="+mn-cs"/>
                        </a:rPr>
                        <a:t>Articulation of DCIs across grade-levels: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610420">
                <a:tc gridSpan="3">
                  <a:txBody>
                    <a:bodyPr/>
                    <a:lstStyle/>
                    <a:p>
                      <a:r>
                        <a:rPr lang="en-US" sz="1200" b="0" i="0" u="none" strike="noStrike" kern="1200" baseline="0" dirty="0" smtClean="0">
                          <a:solidFill>
                            <a:schemeClr val="tx1"/>
                          </a:solidFill>
                          <a:latin typeface="+mn-lt"/>
                          <a:ea typeface="+mn-ea"/>
                          <a:cs typeface="+mn-cs"/>
                        </a:rPr>
                        <a:t>Common Core State Standards Connections: will be available on or before April 26, 2013. </a:t>
                      </a:r>
                    </a:p>
                    <a:p>
                      <a:r>
                        <a:rPr lang="en-US" sz="1200" b="0" i="0" u="none" strike="noStrike" kern="1200" baseline="0" dirty="0" smtClean="0">
                          <a:solidFill>
                            <a:schemeClr val="tx1"/>
                          </a:solidFill>
                          <a:latin typeface="+mn-lt"/>
                          <a:ea typeface="+mn-ea"/>
                          <a:cs typeface="+mn-cs"/>
                        </a:rPr>
                        <a:t>ELA/Literacy – </a:t>
                      </a:r>
                    </a:p>
                    <a:p>
                      <a:r>
                        <a:rPr lang="en-US" sz="1200" b="0" i="0" u="none" strike="noStrike" kern="1200" baseline="0" dirty="0" smtClean="0">
                          <a:solidFill>
                            <a:schemeClr val="tx1"/>
                          </a:solidFill>
                          <a:latin typeface="+mn-lt"/>
                          <a:ea typeface="+mn-ea"/>
                          <a:cs typeface="+mn-cs"/>
                        </a:rPr>
                        <a:t>Mathematics –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
        <p:nvSpPr>
          <p:cNvPr id="6" name="Content Placeholder 2"/>
          <p:cNvSpPr>
            <a:spLocks noGrp="1"/>
          </p:cNvSpPr>
          <p:nvPr>
            <p:ph idx="1"/>
          </p:nvPr>
        </p:nvSpPr>
        <p:spPr bwMode="auto">
          <a:xfrm>
            <a:off x="5257800" y="4876800"/>
            <a:ext cx="3352800" cy="1676400"/>
          </a:xfrm>
          <a:solidFill>
            <a:srgbClr val="FFFF99"/>
          </a:solidFill>
          <a:ln>
            <a:solidFill>
              <a:schemeClr val="tx1"/>
            </a:solidFill>
          </a:ln>
          <a:effectLst>
            <a:outerShdw blurRad="50800" dist="38100" dir="2700000" sx="102000" sy="102000" algn="tl" rotWithShape="0">
              <a:prstClr val="black">
                <a:alpha val="40000"/>
              </a:prstClr>
            </a:outerShdw>
          </a:effectLst>
          <a:extLst/>
        </p:spPr>
        <p:txBody>
          <a:bodyPr vert="horz" wrap="square" lIns="91440" tIns="45720" rIns="91440" bIns="45720" numCol="1" anchor="t" anchorCtr="0" compatLnSpc="1">
            <a:prstTxWarp prst="textNoShape">
              <a:avLst/>
            </a:prstTxWarp>
            <a:noAutofit/>
          </a:bodyPr>
          <a:lstStyle/>
          <a:p>
            <a:pPr marL="0" indent="0">
              <a:buFont typeface="Wingdings" pitchFamily="2" charset="2"/>
              <a:buNone/>
            </a:pPr>
            <a:r>
              <a:rPr lang="en-US" sz="1600" b="1" dirty="0" smtClean="0"/>
              <a:t>Note: </a:t>
            </a:r>
            <a:r>
              <a:rPr lang="en-US" sz="1600" dirty="0" smtClean="0"/>
              <a:t>Performance expectations combine practices, core ideas, and crosscutting concepts into a single statement of </a:t>
            </a:r>
            <a:r>
              <a:rPr lang="en-US" sz="1600" b="1" i="1" dirty="0" smtClean="0"/>
              <a:t>what is to be assessed</a:t>
            </a:r>
            <a:r>
              <a:rPr lang="en-US" sz="1600" dirty="0" smtClean="0"/>
              <a:t>. </a:t>
            </a:r>
          </a:p>
          <a:p>
            <a:pPr marL="0" indent="0">
              <a:buFont typeface="Wingdings" pitchFamily="2" charset="2"/>
              <a:buNone/>
            </a:pPr>
            <a:r>
              <a:rPr lang="en-US" sz="1600" dirty="0" smtClean="0"/>
              <a:t>They are not instructional strategies or objectives for a lesson.</a:t>
            </a:r>
          </a:p>
        </p:txBody>
      </p:sp>
    </p:spTree>
    <p:extLst>
      <p:ext uri="{BB962C8B-B14F-4D97-AF65-F5344CB8AC3E}">
        <p14:creationId xmlns:p14="http://schemas.microsoft.com/office/powerpoint/2010/main" val="336548488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654728" y="13317"/>
            <a:ext cx="8042275" cy="1443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2600" b="1" dirty="0" smtClean="0"/>
              <a:t>Closer Look at a NGSS </a:t>
            </a:r>
            <a:r>
              <a:rPr lang="en-US" sz="2600" b="1" dirty="0" smtClean="0">
                <a:solidFill>
                  <a:schemeClr val="tx1"/>
                </a:solidFill>
              </a:rPr>
              <a:t>(Grade 2)</a:t>
            </a:r>
          </a:p>
        </p:txBody>
      </p:sp>
      <p:sp>
        <p:nvSpPr>
          <p:cNvPr id="2" name="Slide Number Placeholder 1"/>
          <p:cNvSpPr>
            <a:spLocks noGrp="1"/>
          </p:cNvSpPr>
          <p:nvPr>
            <p:ph type="sldNum" sz="quarter" idx="4294967295"/>
          </p:nvPr>
        </p:nvSpPr>
        <p:spPr>
          <a:xfrm>
            <a:off x="0" y="6416675"/>
            <a:ext cx="502920" cy="365125"/>
          </a:xfrm>
          <a:prstGeom prst="rect">
            <a:avLst/>
          </a:prstGeom>
        </p:spPr>
        <p:txBody>
          <a:bodyPr/>
          <a:lstStyle/>
          <a:p>
            <a:fld id="{48C57D32-58B5-4D70-AB09-50096A3DE1AC}" type="slidenum">
              <a:rPr lang="en-US" smtClean="0"/>
              <a:pPr/>
              <a:t>61</a:t>
            </a:fld>
            <a:endParaRPr lang="en-US" dirty="0"/>
          </a:p>
        </p:txBody>
      </p:sp>
      <p:sp>
        <p:nvSpPr>
          <p:cNvPr id="34821" name="Rectangle 5"/>
          <p:cNvSpPr>
            <a:spLocks noChangeArrowheads="1"/>
          </p:cNvSpPr>
          <p:nvPr/>
        </p:nvSpPr>
        <p:spPr bwMode="auto">
          <a:xfrm>
            <a:off x="685800" y="2133600"/>
            <a:ext cx="8077200" cy="685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lstStyle/>
          <a:p>
            <a:pPr algn="ctr" defTabSz="457200" fontAlgn="base">
              <a:spcBef>
                <a:spcPct val="0"/>
              </a:spcBef>
              <a:spcAft>
                <a:spcPct val="0"/>
              </a:spcAft>
            </a:pPr>
            <a:endParaRPr lang="en-US" sz="2400">
              <a:solidFill>
                <a:srgbClr val="000000"/>
              </a:solidFill>
              <a:ea typeface="ＭＳ Ｐゴシック" charset="-128"/>
            </a:endParaRPr>
          </a:p>
        </p:txBody>
      </p:sp>
      <p:graphicFrame>
        <p:nvGraphicFramePr>
          <p:cNvPr id="3" name="Table 2"/>
          <p:cNvGraphicFramePr>
            <a:graphicFrameLocks noGrp="1"/>
          </p:cNvGraphicFramePr>
          <p:nvPr>
            <p:extLst>
              <p:ext uri="{D42A27DB-BD31-4B8C-83A1-F6EECF244321}">
                <p14:modId xmlns:p14="http://schemas.microsoft.com/office/powerpoint/2010/main" val="741897247"/>
              </p:ext>
            </p:extLst>
          </p:nvPr>
        </p:nvGraphicFramePr>
        <p:xfrm>
          <a:off x="533400" y="1284718"/>
          <a:ext cx="8115299" cy="5318760"/>
        </p:xfrm>
        <a:graphic>
          <a:graphicData uri="http://schemas.openxmlformats.org/drawingml/2006/table">
            <a:tbl>
              <a:tblPr firstRow="1" firstCol="1" bandRow="1"/>
              <a:tblGrid>
                <a:gridCol w="2861441"/>
                <a:gridCol w="2777359"/>
                <a:gridCol w="2476499"/>
              </a:tblGrid>
              <a:tr h="0">
                <a:tc gridSpan="3">
                  <a:txBody>
                    <a:bodyPr/>
                    <a:lstStyle/>
                    <a:p>
                      <a:pPr marL="0" marR="0">
                        <a:spcBef>
                          <a:spcPts val="0"/>
                        </a:spcBef>
                        <a:spcAft>
                          <a:spcPts val="0"/>
                        </a:spcAft>
                      </a:pPr>
                      <a:r>
                        <a:rPr lang="en-US" sz="1600" b="1" dirty="0" smtClean="0">
                          <a:solidFill>
                            <a:srgbClr val="000000"/>
                          </a:solidFill>
                          <a:effectLst/>
                          <a:latin typeface="+mn-lt"/>
                          <a:ea typeface="Calibri"/>
                        </a:rPr>
                        <a:t>2.PS1 </a:t>
                      </a:r>
                      <a:r>
                        <a:rPr lang="en-US" sz="1600" b="1" dirty="0">
                          <a:solidFill>
                            <a:srgbClr val="000000"/>
                          </a:solidFill>
                          <a:effectLst/>
                          <a:latin typeface="+mn-lt"/>
                          <a:ea typeface="Calibri"/>
                        </a:rPr>
                        <a:t>Matter and Its Interactions </a:t>
                      </a:r>
                      <a:endParaRPr lang="en-US" sz="16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gridSpan="3">
                  <a:txBody>
                    <a:bodyPr/>
                    <a:lstStyle/>
                    <a:p>
                      <a:pPr marL="0" marR="0">
                        <a:spcBef>
                          <a:spcPts val="0"/>
                        </a:spcBef>
                        <a:spcAft>
                          <a:spcPts val="0"/>
                        </a:spcAft>
                      </a:pPr>
                      <a:r>
                        <a:rPr lang="en-US" sz="1200" dirty="0">
                          <a:solidFill>
                            <a:srgbClr val="000000"/>
                          </a:solidFill>
                          <a:effectLst/>
                          <a:latin typeface="+mn-lt"/>
                          <a:ea typeface="Calibri"/>
                        </a:rPr>
                        <a:t>Students who demonstrate understanding can: </a:t>
                      </a:r>
                      <a:endParaRPr lang="en-US" sz="1200" b="0" i="0" u="none" strike="noStrike" kern="1200" baseline="0" dirty="0" smtClean="0">
                        <a:solidFill>
                          <a:schemeClr val="tx1"/>
                        </a:solidFill>
                        <a:latin typeface="+mn-lt"/>
                        <a:ea typeface="+mn-ea"/>
                        <a:cs typeface="+mn-cs"/>
                      </a:endParaRPr>
                    </a:p>
                    <a:p>
                      <a:pPr marL="803275" indent="-803275"/>
                      <a:r>
                        <a:rPr lang="en-US" sz="1600" b="1" i="0" u="none" strike="noStrike" kern="1200" baseline="0" dirty="0" smtClean="0">
                          <a:solidFill>
                            <a:schemeClr val="tx1"/>
                          </a:solidFill>
                          <a:latin typeface="+mn-lt"/>
                          <a:ea typeface="+mn-ea"/>
                          <a:cs typeface="+mn-cs"/>
                        </a:rPr>
                        <a:t>2-PS1-1.	Plan and conduct an investigation to describe and </a:t>
                      </a:r>
                      <a:r>
                        <a:rPr lang="en-US" sz="1600" b="1" i="0" u="none" strike="noStrike" kern="1200" baseline="0" dirty="0" smtClean="0">
                          <a:solidFill>
                            <a:schemeClr val="accent6">
                              <a:lumMod val="75000"/>
                            </a:schemeClr>
                          </a:solidFill>
                          <a:latin typeface="+mn-lt"/>
                          <a:ea typeface="+mn-ea"/>
                          <a:cs typeface="+mn-cs"/>
                        </a:rPr>
                        <a:t>classify different kinds of materials by their observable properties.</a:t>
                      </a:r>
                      <a:r>
                        <a:rPr lang="en-US" sz="16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lumMod val="75000"/>
                              <a:lumOff val="25000"/>
                            </a:schemeClr>
                          </a:solidFill>
                          <a:latin typeface="+mn-lt"/>
                          <a:ea typeface="+mn-ea"/>
                          <a:cs typeface="+mn-cs"/>
                        </a:rPr>
                        <a:t>[Clarification Statement: Observations could include color, texture, hardness, and flexibility. Patterns could include the similar properties that different materials share.] </a:t>
                      </a:r>
                      <a:endParaRPr lang="en-US" sz="1600" b="0" i="0" u="none" strike="noStrike" kern="1200" baseline="0" dirty="0" smtClean="0">
                        <a:solidFill>
                          <a:schemeClr val="tx1">
                            <a:lumMod val="75000"/>
                            <a:lumOff val="25000"/>
                          </a:schemeClr>
                        </a:solidFill>
                        <a:latin typeface="+mn-lt"/>
                        <a:ea typeface="+mn-ea"/>
                        <a:cs typeface="+mn-cs"/>
                      </a:endParaRPr>
                    </a:p>
                    <a:p>
                      <a:pPr marL="685800" marR="0" indent="-685800">
                        <a:spcBef>
                          <a:spcPts val="0"/>
                        </a:spcBef>
                        <a:spcAft>
                          <a:spcPts val="0"/>
                        </a:spcAft>
                      </a:pPr>
                      <a:endParaRPr lang="en-US" sz="10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0">
                <a:tc gridSpan="3">
                  <a:txBody>
                    <a:bodyPr/>
                    <a:lstStyle/>
                    <a:p>
                      <a:pPr marL="0" marR="0" algn="ctr">
                        <a:spcBef>
                          <a:spcPts val="0"/>
                        </a:spcBef>
                        <a:spcAft>
                          <a:spcPts val="0"/>
                        </a:spcAft>
                      </a:pPr>
                      <a:r>
                        <a:rPr lang="en-US" sz="900" dirty="0">
                          <a:solidFill>
                            <a:srgbClr val="000000"/>
                          </a:solidFill>
                          <a:effectLst/>
                          <a:latin typeface="Tahoma"/>
                          <a:ea typeface="Calibri"/>
                        </a:rPr>
                        <a:t>The performance expectations above were developed using the following elements from the NRC document </a:t>
                      </a:r>
                      <a:r>
                        <a:rPr lang="en-US" sz="900" i="1" dirty="0">
                          <a:solidFill>
                            <a:srgbClr val="000000"/>
                          </a:solidFill>
                          <a:effectLst/>
                          <a:latin typeface="Tahoma"/>
                          <a:ea typeface="Calibri"/>
                        </a:rPr>
                        <a:t>A Framework for K-12 Science Education</a:t>
                      </a:r>
                      <a:r>
                        <a:rPr lang="en-US" sz="900" dirty="0">
                          <a:solidFill>
                            <a:srgbClr val="000000"/>
                          </a:solidFill>
                          <a:effectLst/>
                          <a:latin typeface="Tahoma"/>
                          <a:ea typeface="Calibri"/>
                        </a:rPr>
                        <a:t>:</a:t>
                      </a:r>
                      <a:endParaRPr lang="en-US" sz="16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a:txBody>
                    <a:bodyPr/>
                    <a:lstStyle/>
                    <a:p>
                      <a:pPr marL="0" marR="0" algn="ctr">
                        <a:spcBef>
                          <a:spcPts val="0"/>
                        </a:spcBef>
                        <a:spcAft>
                          <a:spcPts val="0"/>
                        </a:spcAft>
                      </a:pPr>
                      <a:r>
                        <a:rPr lang="en-US" sz="1200" b="1" dirty="0">
                          <a:solidFill>
                            <a:srgbClr val="FFFFFF"/>
                          </a:solidFill>
                          <a:effectLst/>
                          <a:latin typeface="Tahoma"/>
                          <a:ea typeface="Calibri"/>
                        </a:rPr>
                        <a:t>Science and Engineering Practices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US" sz="1200" b="1" dirty="0">
                          <a:solidFill>
                            <a:srgbClr val="FFFFFF"/>
                          </a:solidFill>
                          <a:effectLst/>
                          <a:latin typeface="Tahoma"/>
                          <a:ea typeface="Calibri"/>
                        </a:rPr>
                        <a:t>Disciplinary Core Ideas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6600"/>
                    </a:solidFill>
                  </a:tcPr>
                </a:tc>
                <a:tc>
                  <a:txBody>
                    <a:bodyPr/>
                    <a:lstStyle/>
                    <a:p>
                      <a:pPr marL="0" marR="0" algn="ctr">
                        <a:spcBef>
                          <a:spcPts val="0"/>
                        </a:spcBef>
                        <a:spcAft>
                          <a:spcPts val="0"/>
                        </a:spcAft>
                      </a:pPr>
                      <a:r>
                        <a:rPr lang="en-US" sz="1200" b="1" dirty="0">
                          <a:solidFill>
                            <a:srgbClr val="FFFFFF"/>
                          </a:solidFill>
                          <a:effectLst/>
                          <a:latin typeface="Tahoma"/>
                          <a:ea typeface="Calibri"/>
                        </a:rPr>
                        <a:t>Crosscutting Concepts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r>
              <a:tr h="0">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Planning and Carrying Out Investigations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Planning and carrying out investigations to answer questions or test solutions to problems in K–2 builds on prior experiences and progresses to simple investigations, based on fair tests, which provide data to support explanations or design solutions.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Plan and conduct an investigation collaboratively to produce data to serve as the basis for evidence to answer a question. (2-PS1-1)</a:t>
                      </a:r>
                    </a:p>
                    <a:p>
                      <a:pPr marL="0" indent="0">
                        <a:buFont typeface="Arial" pitchFamily="34" charset="0"/>
                        <a:buNone/>
                      </a:pPr>
                      <a:endParaRPr lang="en-US" sz="12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PS1.A: Structure and Properties of Matter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Different kinds of matter exist and many of them can be either solid or liquid, depending on temperature. Matter can be described and classified by its observable properties. (2-PS1-1)</a:t>
                      </a:r>
                    </a:p>
                    <a:p>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Patterns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Patterns in the natural and human designed world can be observed. (2-PS1-1)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r>
              <a:tr h="0">
                <a:tc gridSpan="3">
                  <a:txBody>
                    <a:bodyPr/>
                    <a:lstStyle/>
                    <a:p>
                      <a:r>
                        <a:rPr lang="en-US" sz="1200" b="0" i="0" u="none" strike="noStrike" kern="1200" baseline="0" dirty="0" smtClean="0">
                          <a:solidFill>
                            <a:schemeClr val="tx1"/>
                          </a:solidFill>
                          <a:latin typeface="+mn-lt"/>
                          <a:ea typeface="+mn-ea"/>
                          <a:cs typeface="+mn-cs"/>
                        </a:rPr>
                        <a:t>Connections to other DCIs in this grade-level: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Articulation of DCIs across grade-levels: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Common Core State Standards Connections: will be available on or before April 26, 2013. </a:t>
                      </a:r>
                    </a:p>
                    <a:p>
                      <a:r>
                        <a:rPr lang="en-US" sz="1200" b="0" i="0" u="none" strike="noStrike" kern="1200" baseline="0" dirty="0" smtClean="0">
                          <a:solidFill>
                            <a:schemeClr val="tx1"/>
                          </a:solidFill>
                          <a:latin typeface="+mn-lt"/>
                          <a:ea typeface="+mn-ea"/>
                          <a:cs typeface="+mn-cs"/>
                        </a:rPr>
                        <a:t>ELA/Literacy – </a:t>
                      </a:r>
                    </a:p>
                    <a:p>
                      <a:r>
                        <a:rPr lang="en-US" sz="1200" b="0" i="0" u="none" strike="noStrike" kern="1200" baseline="0" dirty="0" smtClean="0">
                          <a:solidFill>
                            <a:schemeClr val="tx1"/>
                          </a:solidFill>
                          <a:latin typeface="+mn-lt"/>
                          <a:ea typeface="+mn-ea"/>
                          <a:cs typeface="+mn-cs"/>
                        </a:rPr>
                        <a:t>Mathematics –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
        <p:nvSpPr>
          <p:cNvPr id="6" name="Content Placeholder 2"/>
          <p:cNvSpPr>
            <a:spLocks noGrp="1"/>
          </p:cNvSpPr>
          <p:nvPr>
            <p:ph idx="1"/>
          </p:nvPr>
        </p:nvSpPr>
        <p:spPr bwMode="auto">
          <a:xfrm>
            <a:off x="5486400" y="4876800"/>
            <a:ext cx="3352800" cy="1676400"/>
          </a:xfrm>
          <a:solidFill>
            <a:srgbClr val="FFFF99"/>
          </a:solidFill>
          <a:ln>
            <a:solidFill>
              <a:schemeClr val="tx1"/>
            </a:solidFill>
          </a:ln>
          <a:effectLst>
            <a:outerShdw blurRad="50800" dist="38100" dir="2700000" sx="102000" sy="102000" algn="tl" rotWithShape="0">
              <a:prstClr val="black">
                <a:alpha val="40000"/>
              </a:prstClr>
            </a:outerShdw>
          </a:effectLst>
          <a:extLst/>
        </p:spPr>
        <p:txBody>
          <a:bodyPr vert="horz" wrap="square" lIns="91440" tIns="45720" rIns="91440" bIns="45720" numCol="1" anchor="t" anchorCtr="0" compatLnSpc="1">
            <a:prstTxWarp prst="textNoShape">
              <a:avLst/>
            </a:prstTxWarp>
            <a:noAutofit/>
          </a:bodyPr>
          <a:lstStyle/>
          <a:p>
            <a:pPr marL="0" indent="0">
              <a:buFont typeface="Wingdings" pitchFamily="2" charset="2"/>
              <a:buNone/>
            </a:pPr>
            <a:r>
              <a:rPr lang="en-US" sz="1600" b="1" dirty="0" smtClean="0"/>
              <a:t>Note: </a:t>
            </a:r>
            <a:r>
              <a:rPr lang="en-US" sz="1600" dirty="0" smtClean="0"/>
              <a:t>Performance expectations combine practices, core ideas, and crosscutting concepts into a single statement of </a:t>
            </a:r>
            <a:r>
              <a:rPr lang="en-US" sz="1600" b="1" i="1" dirty="0" smtClean="0"/>
              <a:t>what is to be assessed</a:t>
            </a:r>
            <a:r>
              <a:rPr lang="en-US" sz="1600" dirty="0" smtClean="0"/>
              <a:t>. </a:t>
            </a:r>
          </a:p>
          <a:p>
            <a:pPr marL="0" indent="0">
              <a:buFont typeface="Wingdings" pitchFamily="2" charset="2"/>
              <a:buNone/>
            </a:pPr>
            <a:r>
              <a:rPr lang="en-US" sz="1600" dirty="0" smtClean="0"/>
              <a:t>They are not instructional strategies or objectives for a lesson.</a:t>
            </a:r>
          </a:p>
        </p:txBody>
      </p:sp>
    </p:spTree>
    <p:extLst>
      <p:ext uri="{BB962C8B-B14F-4D97-AF65-F5344CB8AC3E}">
        <p14:creationId xmlns:p14="http://schemas.microsoft.com/office/powerpoint/2010/main" val="145604425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bwMode="auto">
          <a:xfrm>
            <a:off x="609600" y="76200"/>
            <a:ext cx="8042275" cy="144303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sz="2600" b="1" dirty="0" smtClean="0"/>
              <a:t>Closer Look at a NGSS </a:t>
            </a:r>
            <a:r>
              <a:rPr lang="en-US" sz="2600" b="1" dirty="0" smtClean="0">
                <a:solidFill>
                  <a:schemeClr val="tx1"/>
                </a:solidFill>
              </a:rPr>
              <a:t>(Grade 2)</a:t>
            </a:r>
          </a:p>
        </p:txBody>
      </p:sp>
      <p:sp>
        <p:nvSpPr>
          <p:cNvPr id="2" name="Slide Number Placeholder 1"/>
          <p:cNvSpPr>
            <a:spLocks noGrp="1"/>
          </p:cNvSpPr>
          <p:nvPr>
            <p:ph type="sldNum" sz="quarter" idx="4294967295"/>
          </p:nvPr>
        </p:nvSpPr>
        <p:spPr>
          <a:xfrm>
            <a:off x="0" y="6416675"/>
            <a:ext cx="502920" cy="365125"/>
          </a:xfrm>
          <a:prstGeom prst="rect">
            <a:avLst/>
          </a:prstGeom>
        </p:spPr>
        <p:txBody>
          <a:bodyPr/>
          <a:lstStyle/>
          <a:p>
            <a:fld id="{48C57D32-58B5-4D70-AB09-50096A3DE1AC}" type="slidenum">
              <a:rPr lang="en-US" smtClean="0"/>
              <a:pPr/>
              <a:t>62</a:t>
            </a:fld>
            <a:endParaRPr lang="en-US" dirty="0"/>
          </a:p>
        </p:txBody>
      </p:sp>
      <p:sp>
        <p:nvSpPr>
          <p:cNvPr id="34821" name="Rectangle 5"/>
          <p:cNvSpPr>
            <a:spLocks noChangeArrowheads="1"/>
          </p:cNvSpPr>
          <p:nvPr/>
        </p:nvSpPr>
        <p:spPr bwMode="auto">
          <a:xfrm>
            <a:off x="685800" y="2133600"/>
            <a:ext cx="8077200" cy="685800"/>
          </a:xfrm>
          <a:prstGeom prst="rect">
            <a:avLst/>
          </a:prstGeom>
          <a:solidFill>
            <a:schemeClr val="bg1"/>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lstStyle/>
          <a:p>
            <a:pPr algn="ctr" defTabSz="457200" fontAlgn="base">
              <a:spcBef>
                <a:spcPct val="0"/>
              </a:spcBef>
              <a:spcAft>
                <a:spcPct val="0"/>
              </a:spcAft>
            </a:pPr>
            <a:endParaRPr lang="en-US" sz="2400">
              <a:solidFill>
                <a:srgbClr val="000000"/>
              </a:solidFill>
              <a:ea typeface="ＭＳ Ｐゴシック" charset="-128"/>
            </a:endParaRPr>
          </a:p>
        </p:txBody>
      </p:sp>
      <p:graphicFrame>
        <p:nvGraphicFramePr>
          <p:cNvPr id="3" name="Table 2"/>
          <p:cNvGraphicFramePr>
            <a:graphicFrameLocks noGrp="1"/>
          </p:cNvGraphicFramePr>
          <p:nvPr>
            <p:extLst>
              <p:ext uri="{D42A27DB-BD31-4B8C-83A1-F6EECF244321}">
                <p14:modId xmlns:p14="http://schemas.microsoft.com/office/powerpoint/2010/main" val="1791296805"/>
              </p:ext>
            </p:extLst>
          </p:nvPr>
        </p:nvGraphicFramePr>
        <p:xfrm>
          <a:off x="533400" y="1284718"/>
          <a:ext cx="8115299" cy="5318760"/>
        </p:xfrm>
        <a:graphic>
          <a:graphicData uri="http://schemas.openxmlformats.org/drawingml/2006/table">
            <a:tbl>
              <a:tblPr firstRow="1" firstCol="1" bandRow="1"/>
              <a:tblGrid>
                <a:gridCol w="2861441"/>
                <a:gridCol w="2777359"/>
                <a:gridCol w="2476499"/>
              </a:tblGrid>
              <a:tr h="0">
                <a:tc gridSpan="3">
                  <a:txBody>
                    <a:bodyPr/>
                    <a:lstStyle/>
                    <a:p>
                      <a:pPr marL="0" marR="0">
                        <a:spcBef>
                          <a:spcPts val="0"/>
                        </a:spcBef>
                        <a:spcAft>
                          <a:spcPts val="0"/>
                        </a:spcAft>
                      </a:pPr>
                      <a:r>
                        <a:rPr lang="en-US" sz="1600" b="1" dirty="0" smtClean="0">
                          <a:solidFill>
                            <a:srgbClr val="000000"/>
                          </a:solidFill>
                          <a:effectLst/>
                          <a:latin typeface="+mn-lt"/>
                          <a:ea typeface="Calibri"/>
                        </a:rPr>
                        <a:t>2.PS1 </a:t>
                      </a:r>
                      <a:r>
                        <a:rPr lang="en-US" sz="1600" b="1" dirty="0">
                          <a:solidFill>
                            <a:srgbClr val="000000"/>
                          </a:solidFill>
                          <a:effectLst/>
                          <a:latin typeface="+mn-lt"/>
                          <a:ea typeface="Calibri"/>
                        </a:rPr>
                        <a:t>Matter and Its Interactions </a:t>
                      </a:r>
                      <a:endParaRPr lang="en-US" sz="16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gridSpan="3">
                  <a:txBody>
                    <a:bodyPr/>
                    <a:lstStyle/>
                    <a:p>
                      <a:pPr marL="0" marR="0">
                        <a:spcBef>
                          <a:spcPts val="0"/>
                        </a:spcBef>
                        <a:spcAft>
                          <a:spcPts val="0"/>
                        </a:spcAft>
                      </a:pPr>
                      <a:r>
                        <a:rPr lang="en-US" sz="1200" dirty="0">
                          <a:solidFill>
                            <a:srgbClr val="000000"/>
                          </a:solidFill>
                          <a:effectLst/>
                          <a:latin typeface="+mn-lt"/>
                          <a:ea typeface="Calibri"/>
                        </a:rPr>
                        <a:t>Students who demonstrate understanding can: </a:t>
                      </a:r>
                      <a:endParaRPr lang="en-US" sz="1200" b="0" i="0" u="none" strike="noStrike" kern="1200" baseline="0" dirty="0" smtClean="0">
                        <a:solidFill>
                          <a:schemeClr val="tx1"/>
                        </a:solidFill>
                        <a:latin typeface="+mn-lt"/>
                        <a:ea typeface="+mn-ea"/>
                        <a:cs typeface="+mn-cs"/>
                      </a:endParaRPr>
                    </a:p>
                    <a:p>
                      <a:pPr marL="803275" indent="-803275"/>
                      <a:r>
                        <a:rPr lang="en-US" sz="1600" b="1" i="0" u="none" strike="noStrike" kern="1200" baseline="0" dirty="0" smtClean="0">
                          <a:solidFill>
                            <a:schemeClr val="tx1"/>
                          </a:solidFill>
                          <a:latin typeface="+mn-lt"/>
                          <a:ea typeface="+mn-ea"/>
                          <a:cs typeface="+mn-cs"/>
                        </a:rPr>
                        <a:t>2-PS1-1.	Plan and conduct an investigation to describe and classify different kinds of materials by their </a:t>
                      </a:r>
                      <a:r>
                        <a:rPr lang="en-US" sz="1600" b="1" i="0" u="none" strike="noStrike" kern="1200" baseline="0" dirty="0" smtClean="0">
                          <a:solidFill>
                            <a:srgbClr val="006600"/>
                          </a:solidFill>
                          <a:latin typeface="+mn-lt"/>
                          <a:ea typeface="+mn-ea"/>
                          <a:cs typeface="+mn-cs"/>
                        </a:rPr>
                        <a:t>observable properties</a:t>
                      </a:r>
                      <a:r>
                        <a:rPr lang="en-US" sz="1600" b="1" i="0" u="none" strike="noStrike" kern="1200" baseline="0" dirty="0" smtClean="0">
                          <a:solidFill>
                            <a:schemeClr val="tx1"/>
                          </a:solidFill>
                          <a:latin typeface="+mn-lt"/>
                          <a:ea typeface="+mn-ea"/>
                          <a:cs typeface="+mn-cs"/>
                        </a:rPr>
                        <a:t>. </a:t>
                      </a:r>
                      <a:r>
                        <a:rPr lang="en-US" sz="1200" b="0" i="0" u="none" strike="noStrike" kern="1200" baseline="0" dirty="0" smtClean="0">
                          <a:solidFill>
                            <a:schemeClr val="tx1">
                              <a:lumMod val="75000"/>
                              <a:lumOff val="25000"/>
                            </a:schemeClr>
                          </a:solidFill>
                          <a:latin typeface="+mn-lt"/>
                          <a:ea typeface="+mn-ea"/>
                          <a:cs typeface="+mn-cs"/>
                        </a:rPr>
                        <a:t>[Clarification Statement: Observations could include color, texture, hardness, and flexibility. Patterns could include the similar properties that different materials share.] </a:t>
                      </a:r>
                      <a:endParaRPr lang="en-US" sz="1600" b="0" i="0" u="none" strike="noStrike" kern="1200" baseline="0" dirty="0" smtClean="0">
                        <a:solidFill>
                          <a:schemeClr val="tx1">
                            <a:lumMod val="75000"/>
                            <a:lumOff val="25000"/>
                          </a:schemeClr>
                        </a:solidFill>
                        <a:latin typeface="+mn-lt"/>
                        <a:ea typeface="+mn-ea"/>
                        <a:cs typeface="+mn-cs"/>
                      </a:endParaRPr>
                    </a:p>
                    <a:p>
                      <a:pPr marL="685800" marR="0" indent="-685800">
                        <a:spcBef>
                          <a:spcPts val="0"/>
                        </a:spcBef>
                        <a:spcAft>
                          <a:spcPts val="0"/>
                        </a:spcAft>
                      </a:pPr>
                      <a:endParaRPr lang="en-US" sz="1000" dirty="0">
                        <a:solidFill>
                          <a:srgbClr val="000000"/>
                        </a:solidFill>
                        <a:effectLst/>
                        <a:latin typeface="+mn-lt"/>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0">
                <a:tc gridSpan="3">
                  <a:txBody>
                    <a:bodyPr/>
                    <a:lstStyle/>
                    <a:p>
                      <a:pPr marL="0" marR="0" algn="ctr">
                        <a:spcBef>
                          <a:spcPts val="0"/>
                        </a:spcBef>
                        <a:spcAft>
                          <a:spcPts val="0"/>
                        </a:spcAft>
                      </a:pPr>
                      <a:r>
                        <a:rPr lang="en-US" sz="900" dirty="0">
                          <a:solidFill>
                            <a:srgbClr val="000000"/>
                          </a:solidFill>
                          <a:effectLst/>
                          <a:latin typeface="Tahoma"/>
                          <a:ea typeface="Calibri"/>
                        </a:rPr>
                        <a:t>The performance expectations above were developed using the following elements from the NRC document </a:t>
                      </a:r>
                      <a:r>
                        <a:rPr lang="en-US" sz="900" i="1" dirty="0">
                          <a:solidFill>
                            <a:srgbClr val="000000"/>
                          </a:solidFill>
                          <a:effectLst/>
                          <a:latin typeface="Tahoma"/>
                          <a:ea typeface="Calibri"/>
                        </a:rPr>
                        <a:t>A Framework for K-12 Science Education</a:t>
                      </a:r>
                      <a:r>
                        <a:rPr lang="en-US" sz="900" dirty="0">
                          <a:solidFill>
                            <a:srgbClr val="000000"/>
                          </a:solidFill>
                          <a:effectLst/>
                          <a:latin typeface="Tahoma"/>
                          <a:ea typeface="Calibri"/>
                        </a:rPr>
                        <a:t>:</a:t>
                      </a:r>
                      <a:endParaRPr lang="en-US" sz="16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hMerge="1">
                  <a:txBody>
                    <a:bodyPr/>
                    <a:lstStyle/>
                    <a:p>
                      <a:endParaRPr lang="en-US"/>
                    </a:p>
                  </a:txBody>
                  <a:tcPr/>
                </a:tc>
                <a:tc hMerge="1">
                  <a:txBody>
                    <a:bodyPr/>
                    <a:lstStyle/>
                    <a:p>
                      <a:endParaRPr lang="en-US"/>
                    </a:p>
                  </a:txBody>
                  <a:tcPr/>
                </a:tc>
              </a:tr>
              <a:tr h="0">
                <a:tc>
                  <a:txBody>
                    <a:bodyPr/>
                    <a:lstStyle/>
                    <a:p>
                      <a:pPr marL="0" marR="0" algn="ctr">
                        <a:spcBef>
                          <a:spcPts val="0"/>
                        </a:spcBef>
                        <a:spcAft>
                          <a:spcPts val="0"/>
                        </a:spcAft>
                      </a:pPr>
                      <a:r>
                        <a:rPr lang="en-US" sz="1200" b="1" dirty="0">
                          <a:solidFill>
                            <a:srgbClr val="FFFFFF"/>
                          </a:solidFill>
                          <a:effectLst/>
                          <a:latin typeface="Tahoma"/>
                          <a:ea typeface="Calibri"/>
                        </a:rPr>
                        <a:t>Science and Engineering Practices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65000"/>
                        <a:lumOff val="35000"/>
                      </a:schemeClr>
                    </a:solidFill>
                  </a:tcPr>
                </a:tc>
                <a:tc>
                  <a:txBody>
                    <a:bodyPr/>
                    <a:lstStyle/>
                    <a:p>
                      <a:pPr marL="0" marR="0" algn="ctr">
                        <a:spcBef>
                          <a:spcPts val="0"/>
                        </a:spcBef>
                        <a:spcAft>
                          <a:spcPts val="0"/>
                        </a:spcAft>
                      </a:pPr>
                      <a:r>
                        <a:rPr lang="en-US" sz="1200" b="1" dirty="0">
                          <a:solidFill>
                            <a:srgbClr val="FFFFFF"/>
                          </a:solidFill>
                          <a:effectLst/>
                          <a:latin typeface="Tahoma"/>
                          <a:ea typeface="Calibri"/>
                        </a:rPr>
                        <a:t>Disciplinary Core Ideas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tx1">
                        <a:lumMod val="50000"/>
                        <a:lumOff val="50000"/>
                      </a:schemeClr>
                    </a:solidFill>
                  </a:tcPr>
                </a:tc>
                <a:tc>
                  <a:txBody>
                    <a:bodyPr/>
                    <a:lstStyle/>
                    <a:p>
                      <a:pPr marL="0" marR="0" algn="ctr">
                        <a:spcBef>
                          <a:spcPts val="0"/>
                        </a:spcBef>
                        <a:spcAft>
                          <a:spcPts val="0"/>
                        </a:spcAft>
                      </a:pPr>
                      <a:r>
                        <a:rPr lang="en-US" sz="1200" b="1" dirty="0">
                          <a:solidFill>
                            <a:srgbClr val="FFFFFF"/>
                          </a:solidFill>
                          <a:effectLst/>
                          <a:latin typeface="Tahoma"/>
                          <a:ea typeface="Calibri"/>
                        </a:rPr>
                        <a:t>Crosscutting Concepts</a:t>
                      </a:r>
                      <a:endParaRPr lang="en-US" sz="1800" dirty="0">
                        <a:solidFill>
                          <a:srgbClr val="000000"/>
                        </a:solidFill>
                        <a:effectLst/>
                        <a:latin typeface="Tahoma"/>
                        <a:ea typeface="Calibri"/>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9900"/>
                    </a:solidFill>
                  </a:tcPr>
                </a:tc>
              </a:tr>
              <a:tr h="0">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Planning and Carrying Out Investigations </a:t>
                      </a:r>
                      <a:endParaRPr lang="en-US" sz="1200" b="0" i="0" u="none" strike="noStrike" kern="1200" baseline="0" dirty="0" smtClean="0">
                        <a:solidFill>
                          <a:schemeClr val="tx1"/>
                        </a:solidFill>
                        <a:latin typeface="+mn-lt"/>
                        <a:ea typeface="+mn-ea"/>
                        <a:cs typeface="+mn-cs"/>
                      </a:endParaRPr>
                    </a:p>
                    <a:p>
                      <a:r>
                        <a:rPr lang="en-US" sz="1200" b="0" i="0" u="none" strike="noStrike" kern="1200" baseline="0" dirty="0" smtClean="0">
                          <a:solidFill>
                            <a:schemeClr val="tx1"/>
                          </a:solidFill>
                          <a:latin typeface="+mn-lt"/>
                          <a:ea typeface="+mn-ea"/>
                          <a:cs typeface="+mn-cs"/>
                        </a:rPr>
                        <a:t>Planning and carrying out investigations to answer questions or test solutions to problems in K–2 builds on prior experiences and progresses to simple investigations, based on fair tests, which provide data to support explanations or design solutions. </a:t>
                      </a: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Plan and conduct an investigation collaboratively to produce data to serve as the basis for evidence to answer a question. (2-PS1-1)</a:t>
                      </a:r>
                    </a:p>
                    <a:p>
                      <a:pPr marL="0" indent="0">
                        <a:buFont typeface="Arial" pitchFamily="34" charset="0"/>
                        <a:buNone/>
                      </a:pPr>
                      <a:endParaRPr lang="en-US" sz="12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PS1.A: Structure and Properties of Matter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Different kinds of matter exist and many of them can be either solid or liquid, depending on temperature. Matter can be described and classified by its observable properties. (2-PS1-1)</a:t>
                      </a:r>
                    </a:p>
                    <a:p>
                      <a:r>
                        <a:rPr lang="en-US" sz="1200" b="0" i="0" u="none" strike="noStrike" kern="1200" baseline="0" dirty="0" smtClean="0">
                          <a:solidFill>
                            <a:schemeClr val="tx1"/>
                          </a:solidFill>
                          <a:latin typeface="+mn-lt"/>
                          <a:ea typeface="+mn-ea"/>
                          <a:cs typeface="+mn-cs"/>
                        </a:rPr>
                        <a:t>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a:spcBef>
                          <a:spcPts val="0"/>
                        </a:spcBef>
                        <a:spcAft>
                          <a:spcPts val="0"/>
                        </a:spcAft>
                      </a:pPr>
                      <a:endParaRPr lang="en-US" sz="600" dirty="0">
                        <a:solidFill>
                          <a:srgbClr val="000000"/>
                        </a:solidFill>
                        <a:effectLst/>
                        <a:latin typeface="+mn-lt"/>
                        <a:ea typeface="Calibri"/>
                      </a:endParaRPr>
                    </a:p>
                    <a:p>
                      <a:r>
                        <a:rPr lang="en-US" sz="1200" b="1" i="0" u="none" strike="noStrike" kern="1200" baseline="0" dirty="0" smtClean="0">
                          <a:solidFill>
                            <a:schemeClr val="tx1"/>
                          </a:solidFill>
                          <a:latin typeface="+mn-lt"/>
                          <a:ea typeface="+mn-ea"/>
                          <a:cs typeface="+mn-cs"/>
                        </a:rPr>
                        <a:t>Patterns </a:t>
                      </a:r>
                      <a:endParaRPr lang="en-US" sz="1200" b="0" i="0" u="none" strike="noStrike" kern="1200" baseline="0" dirty="0" smtClean="0">
                        <a:solidFill>
                          <a:schemeClr val="tx1"/>
                        </a:solidFill>
                        <a:latin typeface="+mn-lt"/>
                        <a:ea typeface="+mn-ea"/>
                        <a:cs typeface="+mn-cs"/>
                      </a:endParaRPr>
                    </a:p>
                    <a:p>
                      <a:pPr marL="171450" indent="-171450">
                        <a:buFont typeface="Arial" pitchFamily="34" charset="0"/>
                        <a:buChar char="•"/>
                      </a:pPr>
                      <a:r>
                        <a:rPr lang="en-US" sz="1200" b="0" i="0" u="none" strike="noStrike" kern="1200" baseline="0" dirty="0" smtClean="0">
                          <a:solidFill>
                            <a:schemeClr val="tx1"/>
                          </a:solidFill>
                          <a:latin typeface="+mn-lt"/>
                          <a:ea typeface="+mn-ea"/>
                          <a:cs typeface="+mn-cs"/>
                        </a:rPr>
                        <a:t>Patterns in the natural and human designed world can be observed. (2-PS1-1) </a:t>
                      </a:r>
                    </a:p>
                    <a:p>
                      <a:r>
                        <a:rPr lang="en-US" sz="1200" b="0" i="0" u="none" strike="noStrike" kern="1200" baseline="0" dirty="0" smtClean="0">
                          <a:solidFill>
                            <a:schemeClr val="tx1"/>
                          </a:solidFill>
                          <a:latin typeface="+mn-lt"/>
                          <a:ea typeface="+mn-ea"/>
                          <a:cs typeface="+mn-cs"/>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Connections to other DCIs in this grade-level: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Articulation of DCIs across grade-levels: will be available on or before April 26, 2013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r h="0">
                <a:tc gridSpan="3">
                  <a:txBody>
                    <a:bodyPr/>
                    <a:lstStyle/>
                    <a:p>
                      <a:r>
                        <a:rPr lang="en-US" sz="1200" b="0" i="0" u="none" strike="noStrike" kern="1200" baseline="0" dirty="0" smtClean="0">
                          <a:solidFill>
                            <a:schemeClr val="tx1"/>
                          </a:solidFill>
                          <a:latin typeface="+mn-lt"/>
                          <a:ea typeface="+mn-ea"/>
                          <a:cs typeface="+mn-cs"/>
                        </a:rPr>
                        <a:t>Common Core State Standards Connections: will be available on or before April 26, 2013. </a:t>
                      </a:r>
                    </a:p>
                    <a:p>
                      <a:r>
                        <a:rPr lang="en-US" sz="1200" b="0" i="0" u="none" strike="noStrike" kern="1200" baseline="0" dirty="0" smtClean="0">
                          <a:solidFill>
                            <a:schemeClr val="tx1"/>
                          </a:solidFill>
                          <a:latin typeface="+mn-lt"/>
                          <a:ea typeface="+mn-ea"/>
                          <a:cs typeface="+mn-cs"/>
                        </a:rPr>
                        <a:t>ELA/Literacy – </a:t>
                      </a:r>
                    </a:p>
                    <a:p>
                      <a:r>
                        <a:rPr lang="en-US" sz="1200" b="0" i="0" u="none" strike="noStrike" kern="1200" baseline="0" dirty="0" smtClean="0">
                          <a:solidFill>
                            <a:schemeClr val="tx1"/>
                          </a:solidFill>
                          <a:latin typeface="+mn-lt"/>
                          <a:ea typeface="+mn-ea"/>
                          <a:cs typeface="+mn-cs"/>
                        </a:rPr>
                        <a:t>Mathematics –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pPr marL="171450" indent="-171450">
                        <a:buFont typeface="Arial" pitchFamily="34" charset="0"/>
                        <a:buChar char="•"/>
                      </a:pPr>
                      <a:endParaRPr lang="en-US" sz="1000" b="0" i="0" u="none" strike="noStrike" kern="1200" baseline="0" dirty="0" smtClean="0">
                        <a:solidFill>
                          <a:schemeClr val="tx1"/>
                        </a:solidFill>
                        <a:latin typeface="+mn-lt"/>
                        <a:ea typeface="+mn-ea"/>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6E3BC"/>
                    </a:solidFill>
                  </a:tcPr>
                </a:tc>
              </a:tr>
            </a:tbl>
          </a:graphicData>
        </a:graphic>
      </p:graphicFrame>
      <p:sp>
        <p:nvSpPr>
          <p:cNvPr id="6" name="Content Placeholder 2"/>
          <p:cNvSpPr>
            <a:spLocks noGrp="1"/>
          </p:cNvSpPr>
          <p:nvPr>
            <p:ph idx="1"/>
          </p:nvPr>
        </p:nvSpPr>
        <p:spPr bwMode="auto">
          <a:xfrm>
            <a:off x="5387266" y="4724400"/>
            <a:ext cx="3352800" cy="1676400"/>
          </a:xfrm>
          <a:solidFill>
            <a:srgbClr val="FFFF99"/>
          </a:solidFill>
          <a:ln>
            <a:solidFill>
              <a:schemeClr val="tx1"/>
            </a:solidFill>
          </a:ln>
          <a:effectLst>
            <a:outerShdw blurRad="50800" dist="38100" dir="2700000" sx="102000" sy="102000" algn="tl" rotWithShape="0">
              <a:prstClr val="black">
                <a:alpha val="40000"/>
              </a:prstClr>
            </a:outerShdw>
          </a:effectLst>
          <a:extLst/>
        </p:spPr>
        <p:txBody>
          <a:bodyPr vert="horz" wrap="square" lIns="91440" tIns="45720" rIns="91440" bIns="45720" numCol="1" anchor="t" anchorCtr="0" compatLnSpc="1">
            <a:prstTxWarp prst="textNoShape">
              <a:avLst/>
            </a:prstTxWarp>
            <a:noAutofit/>
          </a:bodyPr>
          <a:lstStyle/>
          <a:p>
            <a:pPr marL="0" indent="0">
              <a:buFont typeface="Wingdings" pitchFamily="2" charset="2"/>
              <a:buNone/>
            </a:pPr>
            <a:r>
              <a:rPr lang="en-US" sz="1600" b="1" dirty="0" smtClean="0"/>
              <a:t>Note: </a:t>
            </a:r>
            <a:r>
              <a:rPr lang="en-US" sz="1600" dirty="0" smtClean="0"/>
              <a:t>Performance expectations combine practices, core ideas, and crosscutting concepts into a single statement of </a:t>
            </a:r>
            <a:r>
              <a:rPr lang="en-US" sz="1600" b="1" i="1" dirty="0" smtClean="0"/>
              <a:t>what is to be assessed</a:t>
            </a:r>
            <a:r>
              <a:rPr lang="en-US" sz="1600" dirty="0" smtClean="0"/>
              <a:t>. </a:t>
            </a:r>
          </a:p>
          <a:p>
            <a:pPr marL="0" indent="0">
              <a:buFont typeface="Wingdings" pitchFamily="2" charset="2"/>
              <a:buNone/>
            </a:pPr>
            <a:r>
              <a:rPr lang="en-US" sz="1600" dirty="0" smtClean="0"/>
              <a:t>They are not instructional strategies or objectives for a lesson.</a:t>
            </a:r>
          </a:p>
        </p:txBody>
      </p:sp>
    </p:spTree>
    <p:extLst>
      <p:ext uri="{BB962C8B-B14F-4D97-AF65-F5344CB8AC3E}">
        <p14:creationId xmlns:p14="http://schemas.microsoft.com/office/powerpoint/2010/main" val="25097752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t>Kindergarten Performance Task Ideas:</a:t>
            </a:r>
            <a:br>
              <a:rPr lang="en-US" sz="3200" dirty="0" smtClean="0"/>
            </a:br>
            <a:r>
              <a:rPr lang="en-US" sz="3200" dirty="0" smtClean="0"/>
              <a:t>Weather Forecast</a:t>
            </a:r>
            <a:endParaRPr lang="en-US" sz="3200" dirty="0"/>
          </a:p>
        </p:txBody>
      </p:sp>
      <p:sp>
        <p:nvSpPr>
          <p:cNvPr id="3" name="Content Placeholder 2"/>
          <p:cNvSpPr>
            <a:spLocks noGrp="1"/>
          </p:cNvSpPr>
          <p:nvPr>
            <p:ph idx="1"/>
          </p:nvPr>
        </p:nvSpPr>
        <p:spPr>
          <a:xfrm>
            <a:off x="838200" y="1676400"/>
            <a:ext cx="3733800" cy="4648200"/>
          </a:xfrm>
        </p:spPr>
        <p:txBody>
          <a:bodyPr/>
          <a:lstStyle/>
          <a:p>
            <a:r>
              <a:rPr lang="en-US" sz="1800" dirty="0" smtClean="0"/>
              <a:t>Make </a:t>
            </a:r>
            <a:r>
              <a:rPr lang="en-US" sz="1800" dirty="0"/>
              <a:t>a chart showing what the weatherman said the weather is supposed to be for each day of the week. </a:t>
            </a:r>
            <a:endParaRPr lang="en-US" sz="1800" dirty="0" smtClean="0"/>
          </a:p>
          <a:p>
            <a:pPr lvl="1"/>
            <a:r>
              <a:rPr lang="en-US" sz="1200" dirty="0" smtClean="0"/>
              <a:t>You </a:t>
            </a:r>
            <a:r>
              <a:rPr lang="en-US" sz="1200" dirty="0"/>
              <a:t>should tell the predicted temperature, rain or snow fall, and if it's supposed to be windy. (You will need to watch a 7 day forecast.) </a:t>
            </a:r>
            <a:endParaRPr lang="en-US" sz="1200" dirty="0" smtClean="0"/>
          </a:p>
          <a:p>
            <a:pPr lvl="1"/>
            <a:r>
              <a:rPr lang="en-US" sz="1200" dirty="0" smtClean="0"/>
              <a:t>Keep track: </a:t>
            </a:r>
          </a:p>
          <a:p>
            <a:pPr lvl="2"/>
            <a:r>
              <a:rPr lang="en-US" sz="1050" dirty="0" smtClean="0"/>
              <a:t>What </a:t>
            </a:r>
            <a:r>
              <a:rPr lang="en-US" sz="1050" dirty="0"/>
              <a:t>was the actual temperature? </a:t>
            </a:r>
            <a:endParaRPr lang="en-US" sz="1050" dirty="0" smtClean="0"/>
          </a:p>
          <a:p>
            <a:pPr lvl="2"/>
            <a:r>
              <a:rPr lang="en-US" sz="1050" dirty="0" smtClean="0"/>
              <a:t>Did </a:t>
            </a:r>
            <a:r>
              <a:rPr lang="en-US" sz="1050" dirty="0"/>
              <a:t>it rain or snow? Was it windy? </a:t>
            </a:r>
            <a:endParaRPr lang="en-US" sz="1050" dirty="0" smtClean="0"/>
          </a:p>
          <a:p>
            <a:pPr lvl="2"/>
            <a:r>
              <a:rPr lang="en-US" sz="1050" dirty="0" smtClean="0"/>
              <a:t>Was </a:t>
            </a:r>
            <a:r>
              <a:rPr lang="en-US" sz="1050" dirty="0"/>
              <a:t>the weatherman right? </a:t>
            </a:r>
            <a:endParaRPr lang="en-US" sz="1050" dirty="0" smtClean="0"/>
          </a:p>
          <a:p>
            <a:pPr lvl="2"/>
            <a:r>
              <a:rPr lang="en-US" sz="1050" dirty="0" smtClean="0"/>
              <a:t>Were </a:t>
            </a:r>
            <a:r>
              <a:rPr lang="en-US" sz="1050" dirty="0"/>
              <a:t>the predictions (guesses) better in the beginning of the 7 day forecast</a:t>
            </a:r>
            <a:r>
              <a:rPr lang="en-US" sz="1050" dirty="0" smtClean="0"/>
              <a:t>?</a:t>
            </a:r>
          </a:p>
          <a:p>
            <a:pPr lvl="2"/>
            <a:r>
              <a:rPr lang="en-US" sz="1050" dirty="0" smtClean="0"/>
              <a:t> </a:t>
            </a:r>
            <a:r>
              <a:rPr lang="en-US" sz="1050" dirty="0"/>
              <a:t>How close were they? </a:t>
            </a:r>
            <a:endParaRPr lang="en-US" sz="1050" dirty="0" smtClean="0"/>
          </a:p>
          <a:p>
            <a:pPr lvl="2"/>
            <a:r>
              <a:rPr lang="en-US" sz="1050" dirty="0" smtClean="0"/>
              <a:t>This </a:t>
            </a:r>
            <a:r>
              <a:rPr lang="en-US" sz="1050" dirty="0"/>
              <a:t>activity can be done as a whole class keeping one chart. Local weather reports can be pulled up on the Internet and shown to the entire class. </a:t>
            </a:r>
            <a:endParaRPr lang="en-US" sz="1050" dirty="0" smtClean="0"/>
          </a:p>
          <a:p>
            <a:pPr lvl="2"/>
            <a:r>
              <a:rPr lang="en-US" sz="1050" dirty="0" smtClean="0"/>
              <a:t>You </a:t>
            </a:r>
            <a:r>
              <a:rPr lang="en-US" sz="1050" dirty="0"/>
              <a:t>can also add variables by breaking the students in groups and showing different forecasts to see whose are more accurate</a:t>
            </a:r>
            <a:r>
              <a:rPr lang="en-US" sz="1050" dirty="0" smtClean="0"/>
              <a:t>.</a:t>
            </a:r>
            <a:endParaRPr lang="en-US" sz="105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399" y="1676400"/>
            <a:ext cx="3167063" cy="23844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4392" y="4190999"/>
            <a:ext cx="4029075" cy="2267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55278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a:t>
            </a:r>
            <a:r>
              <a:rPr lang="en-US" baseline="30000" dirty="0" smtClean="0"/>
              <a:t>st</a:t>
            </a:r>
            <a:r>
              <a:rPr lang="en-US" dirty="0" smtClean="0"/>
              <a:t> Grade Performance Task</a:t>
            </a:r>
            <a:endParaRPr lang="en-US" dirty="0"/>
          </a:p>
        </p:txBody>
      </p:sp>
      <p:sp>
        <p:nvSpPr>
          <p:cNvPr id="3" name="Content Placeholder 2"/>
          <p:cNvSpPr>
            <a:spLocks noGrp="1"/>
          </p:cNvSpPr>
          <p:nvPr>
            <p:ph idx="1"/>
          </p:nvPr>
        </p:nvSpPr>
        <p:spPr>
          <a:xfrm>
            <a:off x="838200" y="2038350"/>
            <a:ext cx="3657600" cy="3951288"/>
          </a:xfrm>
        </p:spPr>
        <p:txBody>
          <a:bodyPr/>
          <a:lstStyle/>
          <a:p>
            <a:r>
              <a:rPr lang="en-US" sz="1400" dirty="0"/>
              <a:t>C</a:t>
            </a:r>
            <a:r>
              <a:rPr lang="en-US" sz="1400" dirty="0" smtClean="0"/>
              <a:t>reate different </a:t>
            </a:r>
            <a:r>
              <a:rPr lang="en-US" sz="1400" dirty="0"/>
              <a:t>drums using different materials for each drum. Please be sure that the drums make different sounds. When finished, all groups will play their drums for the class and explain what materials were used</a:t>
            </a:r>
            <a:r>
              <a:rPr lang="en-US" sz="1400" dirty="0" smtClean="0"/>
              <a:t>.</a:t>
            </a:r>
          </a:p>
          <a:p>
            <a:pPr marL="0" indent="0">
              <a:buNone/>
            </a:pPr>
            <a:endParaRPr lang="en-US" sz="1400" dirty="0"/>
          </a:p>
          <a:p>
            <a:pPr lvl="1"/>
            <a:r>
              <a:rPr lang="en-US" sz="1400" dirty="0" smtClean="0"/>
              <a:t>Keep </a:t>
            </a:r>
            <a:r>
              <a:rPr lang="en-US" sz="1400" dirty="0"/>
              <a:t>track: </a:t>
            </a:r>
          </a:p>
          <a:p>
            <a:pPr lvl="2"/>
            <a:r>
              <a:rPr lang="en-US" sz="1100" dirty="0"/>
              <a:t>What was the </a:t>
            </a:r>
            <a:r>
              <a:rPr lang="en-US" sz="1100" dirty="0" smtClean="0"/>
              <a:t>diameter or circumference?</a:t>
            </a:r>
            <a:endParaRPr lang="en-US" sz="1100" dirty="0"/>
          </a:p>
          <a:p>
            <a:pPr lvl="2"/>
            <a:r>
              <a:rPr lang="en-US" sz="1100" dirty="0" smtClean="0"/>
              <a:t>How long did the vibration last?</a:t>
            </a:r>
          </a:p>
          <a:p>
            <a:pPr lvl="2"/>
            <a:r>
              <a:rPr lang="en-US" sz="1100" dirty="0" smtClean="0"/>
              <a:t>How far away can the sound be detected?</a:t>
            </a:r>
          </a:p>
          <a:p>
            <a:pPr lvl="2"/>
            <a:r>
              <a:rPr lang="en-US" sz="1100" dirty="0" smtClean="0"/>
              <a:t>What factors can you change about the drum?</a:t>
            </a:r>
            <a:endParaRPr lang="en-US" sz="1100" dirty="0"/>
          </a:p>
          <a:p>
            <a:pPr lvl="2"/>
            <a:r>
              <a:rPr lang="en-US" sz="1100" dirty="0" smtClean="0"/>
              <a:t>Did diameter/ circumference affect the volume of the drum?  </a:t>
            </a:r>
            <a:endParaRPr lang="en-US" sz="1100" dirty="0"/>
          </a:p>
          <a:p>
            <a:pPr lvl="2"/>
            <a:r>
              <a:rPr lang="en-US" sz="1100" dirty="0" smtClean="0"/>
              <a:t>Chart which drum students preferred?</a:t>
            </a:r>
          </a:p>
          <a:p>
            <a:pPr lvl="2"/>
            <a:r>
              <a:rPr lang="en-US" sz="1100" dirty="0" smtClean="0"/>
              <a:t>Create a bar graph of materials used.</a:t>
            </a:r>
          </a:p>
          <a:p>
            <a:pPr marL="639762" lvl="2" indent="0">
              <a:buNone/>
            </a:pPr>
            <a:endParaRPr lang="en-US" sz="1100" dirty="0" smtClean="0"/>
          </a:p>
          <a:p>
            <a:pPr lvl="2"/>
            <a:endParaRPr lang="en-US" sz="1200" b="1" dirty="0" smtClean="0"/>
          </a:p>
          <a:p>
            <a:endParaRPr lang="en-US" dirty="0"/>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1524001"/>
            <a:ext cx="1617306" cy="1981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3863846"/>
            <a:ext cx="4152900" cy="27658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46283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a:t>
            </a:r>
            <a:r>
              <a:rPr lang="en-US" baseline="30000" dirty="0" smtClean="0"/>
              <a:t>nd</a:t>
            </a:r>
            <a:r>
              <a:rPr lang="en-US" dirty="0" smtClean="0"/>
              <a:t> Grade Performance Task</a:t>
            </a:r>
            <a:endParaRPr lang="en-US" dirty="0"/>
          </a:p>
        </p:txBody>
      </p:sp>
      <p:sp>
        <p:nvSpPr>
          <p:cNvPr id="3" name="Content Placeholder 2"/>
          <p:cNvSpPr>
            <a:spLocks noGrp="1"/>
          </p:cNvSpPr>
          <p:nvPr>
            <p:ph idx="1"/>
          </p:nvPr>
        </p:nvSpPr>
        <p:spPr>
          <a:xfrm>
            <a:off x="838200" y="2038350"/>
            <a:ext cx="3810000" cy="3951288"/>
          </a:xfrm>
        </p:spPr>
        <p:txBody>
          <a:bodyPr/>
          <a:lstStyle/>
          <a:p>
            <a:r>
              <a:rPr lang="en-US" sz="1200" dirty="0" smtClean="0"/>
              <a:t>Choose </a:t>
            </a:r>
            <a:r>
              <a:rPr lang="en-US" sz="1200" dirty="0"/>
              <a:t>a vegetable that your team would like to grow in your school. Before you decide on a vegetable think about:</a:t>
            </a:r>
          </a:p>
          <a:p>
            <a:r>
              <a:rPr lang="en-US" sz="1200" dirty="0" smtClean="0"/>
              <a:t>Keep Track</a:t>
            </a:r>
          </a:p>
          <a:p>
            <a:pPr lvl="1"/>
            <a:r>
              <a:rPr lang="en-US" sz="1050" dirty="0" smtClean="0"/>
              <a:t>How </a:t>
            </a:r>
            <a:r>
              <a:rPr lang="en-US" sz="1050" dirty="0"/>
              <a:t>much light does my plant need to grow?</a:t>
            </a:r>
          </a:p>
          <a:p>
            <a:pPr lvl="1"/>
            <a:r>
              <a:rPr lang="en-US" sz="1050" dirty="0"/>
              <a:t>How much water does my plant need to grow?</a:t>
            </a:r>
          </a:p>
          <a:p>
            <a:pPr lvl="1"/>
            <a:r>
              <a:rPr lang="en-US" sz="1050" dirty="0"/>
              <a:t>What kind of soil will be best for my plant grow?</a:t>
            </a:r>
          </a:p>
          <a:p>
            <a:pPr lvl="1"/>
            <a:r>
              <a:rPr lang="en-US" sz="1050" dirty="0"/>
              <a:t>How does the climate where you live affect the plants?</a:t>
            </a:r>
          </a:p>
          <a:p>
            <a:pPr lvl="1"/>
            <a:r>
              <a:rPr lang="en-US" sz="1050" dirty="0"/>
              <a:t>What else should you think about to help your plant grow?</a:t>
            </a:r>
          </a:p>
          <a:p>
            <a:r>
              <a:rPr lang="en-US" sz="1200" dirty="0"/>
              <a:t>Once you have decided on a vegetable and a good place for it, plant your vegetable. </a:t>
            </a:r>
            <a:endParaRPr lang="en-US" sz="1200" dirty="0" smtClean="0"/>
          </a:p>
          <a:p>
            <a:r>
              <a:rPr lang="en-US" sz="1200" dirty="0" smtClean="0"/>
              <a:t>Keep Track</a:t>
            </a:r>
          </a:p>
          <a:p>
            <a:pPr lvl="1"/>
            <a:r>
              <a:rPr lang="en-US" sz="1050" dirty="0" smtClean="0"/>
              <a:t>Make </a:t>
            </a:r>
            <a:r>
              <a:rPr lang="en-US" sz="1050" dirty="0"/>
              <a:t>sure you keep track of how much water or plant food you give </a:t>
            </a:r>
            <a:r>
              <a:rPr lang="en-US" sz="1050" dirty="0" smtClean="0"/>
              <a:t>it? </a:t>
            </a:r>
          </a:p>
          <a:p>
            <a:pPr lvl="1"/>
            <a:r>
              <a:rPr lang="en-US" sz="1050" dirty="0" smtClean="0"/>
              <a:t>How </a:t>
            </a:r>
            <a:r>
              <a:rPr lang="en-US" sz="1050" dirty="0"/>
              <a:t>many days it took to grow through the </a:t>
            </a:r>
            <a:r>
              <a:rPr lang="en-US" sz="1050" dirty="0" smtClean="0"/>
              <a:t>soil?</a:t>
            </a:r>
          </a:p>
          <a:p>
            <a:pPr lvl="1"/>
            <a:r>
              <a:rPr lang="en-US" sz="1050" dirty="0" smtClean="0"/>
              <a:t>How </a:t>
            </a:r>
            <a:r>
              <a:rPr lang="en-US" sz="1050" dirty="0"/>
              <a:t>much it grows each </a:t>
            </a:r>
            <a:r>
              <a:rPr lang="en-US" sz="1050" dirty="0" smtClean="0"/>
              <a:t>week? </a:t>
            </a:r>
          </a:p>
          <a:p>
            <a:pPr lvl="1"/>
            <a:r>
              <a:rPr lang="en-US" sz="1050" dirty="0" smtClean="0"/>
              <a:t>You </a:t>
            </a:r>
            <a:r>
              <a:rPr lang="en-US" sz="1050" dirty="0"/>
              <a:t>may want to keep track of this data on a classroom chart so everyone can see your plant's growth.</a:t>
            </a:r>
          </a:p>
          <a:p>
            <a:pPr marL="0" indent="0">
              <a:buNone/>
            </a:pP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8200" y="3810000"/>
            <a:ext cx="4351610" cy="2638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37388" y="1524000"/>
            <a:ext cx="3173234" cy="220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2244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Grp="1" noChangeArrowheads="1"/>
          </p:cNvSpPr>
          <p:nvPr>
            <p:ph type="title"/>
          </p:nvPr>
        </p:nvSpPr>
        <p:spPr>
          <a:xfrm>
            <a:off x="533400" y="198438"/>
            <a:ext cx="8040688" cy="890587"/>
          </a:xfrm>
        </p:spPr>
        <p:txBody>
          <a:bodyPr/>
          <a:lstStyle/>
          <a:p>
            <a:pPr eaLnBrk="1" hangingPunct="1"/>
            <a:r>
              <a:rPr lang="en-US" smtClean="0"/>
              <a:t>Mathematical Practice 3</a:t>
            </a:r>
          </a:p>
        </p:txBody>
      </p:sp>
      <p:pic>
        <p:nvPicPr>
          <p:cNvPr id="35843" name="Picture 5"/>
          <p:cNvPicPr>
            <a:picLocks noChangeAspect="1" noChangeArrowheads="1"/>
          </p:cNvPicPr>
          <p:nvPr/>
        </p:nvPicPr>
        <p:blipFill>
          <a:blip r:embed="rId2">
            <a:extLst>
              <a:ext uri="{28A0092B-C50C-407E-A947-70E740481C1C}">
                <a14:useLocalDpi xmlns:a14="http://schemas.microsoft.com/office/drawing/2010/main" val="0"/>
              </a:ext>
            </a:extLst>
          </a:blip>
          <a:srcRect l="2478" t="3346" r="1285" b="2994"/>
          <a:stretch>
            <a:fillRect/>
          </a:stretch>
        </p:blipFill>
        <p:spPr bwMode="auto">
          <a:xfrm>
            <a:off x="1143000" y="1252538"/>
            <a:ext cx="7151688"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07934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4"/>
          <p:cNvSpPr>
            <a:spLocks noGrp="1" noChangeArrowheads="1"/>
          </p:cNvSpPr>
          <p:nvPr>
            <p:ph type="title"/>
          </p:nvPr>
        </p:nvSpPr>
        <p:spPr>
          <a:xfrm>
            <a:off x="609600" y="152400"/>
            <a:ext cx="8040688" cy="858838"/>
          </a:xfrm>
        </p:spPr>
        <p:txBody>
          <a:bodyPr/>
          <a:lstStyle/>
          <a:p>
            <a:pPr eaLnBrk="1" hangingPunct="1"/>
            <a:r>
              <a:rPr lang="en-US" smtClean="0"/>
              <a:t>Mathematical Practice 4</a:t>
            </a:r>
          </a:p>
        </p:txBody>
      </p:sp>
      <p:pic>
        <p:nvPicPr>
          <p:cNvPr id="36867" name="Picture 5"/>
          <p:cNvPicPr>
            <a:picLocks noChangeAspect="1" noChangeArrowheads="1"/>
          </p:cNvPicPr>
          <p:nvPr/>
        </p:nvPicPr>
        <p:blipFill>
          <a:blip r:embed="rId2">
            <a:extLst>
              <a:ext uri="{28A0092B-C50C-407E-A947-70E740481C1C}">
                <a14:useLocalDpi xmlns:a14="http://schemas.microsoft.com/office/drawing/2010/main" val="0"/>
              </a:ext>
            </a:extLst>
          </a:blip>
          <a:srcRect l="1749" t="5382" r="2013" b="4420"/>
          <a:stretch>
            <a:fillRect/>
          </a:stretch>
        </p:blipFill>
        <p:spPr bwMode="auto">
          <a:xfrm>
            <a:off x="990600" y="1143000"/>
            <a:ext cx="7445375"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298636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4"/>
          <p:cNvSpPr>
            <a:spLocks noGrp="1" noChangeArrowheads="1"/>
          </p:cNvSpPr>
          <p:nvPr>
            <p:ph type="title"/>
          </p:nvPr>
        </p:nvSpPr>
        <p:spPr>
          <a:xfrm>
            <a:off x="550863" y="436563"/>
            <a:ext cx="8042275" cy="706437"/>
          </a:xfrm>
        </p:spPr>
        <p:txBody>
          <a:bodyPr/>
          <a:lstStyle/>
          <a:p>
            <a:pPr eaLnBrk="1" hangingPunct="1"/>
            <a:r>
              <a:rPr lang="en-US" smtClean="0"/>
              <a:t>Mathematical Practice 5</a:t>
            </a:r>
          </a:p>
        </p:txBody>
      </p:sp>
      <p:pic>
        <p:nvPicPr>
          <p:cNvPr id="37891" name="Picture 5"/>
          <p:cNvPicPr>
            <a:picLocks noChangeAspect="1" noChangeArrowheads="1"/>
          </p:cNvPicPr>
          <p:nvPr/>
        </p:nvPicPr>
        <p:blipFill>
          <a:blip r:embed="rId2">
            <a:extLst>
              <a:ext uri="{28A0092B-C50C-407E-A947-70E740481C1C}">
                <a14:useLocalDpi xmlns:a14="http://schemas.microsoft.com/office/drawing/2010/main" val="0"/>
              </a:ext>
            </a:extLst>
          </a:blip>
          <a:srcRect l="1141" t="3085" r="1602" b="5017"/>
          <a:stretch>
            <a:fillRect/>
          </a:stretch>
        </p:blipFill>
        <p:spPr bwMode="auto">
          <a:xfrm>
            <a:off x="1066800" y="1219200"/>
            <a:ext cx="732790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068623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Sketchbook">
  <a:themeElements>
    <a:clrScheme name="Sketchbook">
      <a:dk1>
        <a:sysClr val="windowText" lastClr="000000"/>
      </a:dk1>
      <a:lt1>
        <a:sysClr val="window" lastClr="FFFFFF"/>
      </a:lt1>
      <a:dk2>
        <a:srgbClr val="4C1304"/>
      </a:dk2>
      <a:lt2>
        <a:srgbClr val="FFFEE6"/>
      </a:lt2>
      <a:accent1>
        <a:srgbClr val="A63212"/>
      </a:accent1>
      <a:accent2>
        <a:srgbClr val="E68230"/>
      </a:accent2>
      <a:accent3>
        <a:srgbClr val="9BB05E"/>
      </a:accent3>
      <a:accent4>
        <a:srgbClr val="6B9BC7"/>
      </a:accent4>
      <a:accent5>
        <a:srgbClr val="4E66B2"/>
      </a:accent5>
      <a:accent6>
        <a:srgbClr val="8976AC"/>
      </a:accent6>
      <a:hlink>
        <a:srgbClr val="942408"/>
      </a:hlink>
      <a:folHlink>
        <a:srgbClr val="B34F17"/>
      </a:folHlink>
    </a:clrScheme>
    <a:fontScheme name="Sketchbook">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Sketchbook">
      <a:fillStyleLst>
        <a:solidFill>
          <a:schemeClr val="phClr"/>
        </a:solidFill>
        <a:gradFill rotWithShape="1">
          <a:gsLst>
            <a:gs pos="0">
              <a:schemeClr val="phClr">
                <a:tint val="10000"/>
                <a:alpha val="94000"/>
                <a:satMod val="120000"/>
                <a:lumMod val="110000"/>
              </a:schemeClr>
            </a:gs>
            <a:gs pos="100000">
              <a:schemeClr val="phClr">
                <a:tint val="80000"/>
                <a:shade val="100000"/>
                <a:satMod val="140000"/>
                <a:lumMod val="120000"/>
              </a:schemeClr>
            </a:gs>
          </a:gsLst>
          <a:lin ang="5400000" scaled="0"/>
        </a:gradFill>
        <a:gradFill rotWithShape="1">
          <a:gsLst>
            <a:gs pos="0">
              <a:schemeClr val="phClr">
                <a:tint val="100000"/>
                <a:shade val="100000"/>
                <a:satMod val="100000"/>
                <a:lumMod val="90000"/>
              </a:schemeClr>
            </a:gs>
            <a:gs pos="100000">
              <a:schemeClr val="phClr">
                <a:tint val="95000"/>
                <a:shade val="100000"/>
                <a:satMod val="110000"/>
                <a:lumMod val="105000"/>
              </a:schemeClr>
            </a:gs>
          </a:gsLst>
          <a:path path="circle">
            <a:fillToRect l="40000" t="100000" r="40000" b="100000"/>
          </a:path>
        </a:gradFill>
      </a:fillStyleLst>
      <a:lnStyleLst>
        <a:ln w="9525" cap="flat" cmpd="sng" algn="ctr">
          <a:solidFill>
            <a:schemeClr val="phClr"/>
          </a:solidFill>
          <a:prstDash val="solid"/>
        </a:ln>
        <a:ln w="19050" cap="flat" cmpd="sng" algn="ctr">
          <a:solidFill>
            <a:schemeClr val="phClr">
              <a:shade val="90000"/>
            </a:schemeClr>
          </a:solidFill>
          <a:prstDash val="solid"/>
        </a:ln>
        <a:ln w="25400" cap="flat" cmpd="sng" algn="ctr">
          <a:solidFill>
            <a:schemeClr val="phClr"/>
          </a:solidFill>
          <a:prstDash val="solid"/>
        </a:ln>
      </a:lnStyleLst>
      <a:effectStyleLst>
        <a:effectStyle>
          <a:effectLst/>
        </a:effectStyle>
        <a:effectStyle>
          <a:effectLst>
            <a:outerShdw blurRad="50800" dist="12700" dir="5400000" rotWithShape="0">
              <a:srgbClr val="000000">
                <a:alpha val="37000"/>
              </a:srgbClr>
            </a:outerShdw>
          </a:effectLst>
        </a:effectStyle>
        <a:effectStyle>
          <a:effectLst>
            <a:outerShdw blurRad="50800" dist="25400" dir="5040000" rotWithShape="0">
              <a:srgbClr val="000000">
                <a:alpha val="44000"/>
              </a:srgbClr>
            </a:outerShdw>
          </a:effectLst>
          <a:scene3d>
            <a:camera prst="orthographicFront">
              <a:rot lat="0" lon="0" rev="0"/>
            </a:camera>
            <a:lightRig rig="threePt" dir="tl"/>
          </a:scene3d>
          <a:sp3d prstMaterial="dkEdge">
            <a:bevelT w="38100" h="25400" prst="coolSlant"/>
          </a:sp3d>
        </a:effectStyle>
      </a:effectStyleLst>
      <a:bgFillStyleLst>
        <a:solidFill>
          <a:schemeClr val="phClr"/>
        </a:solidFill>
        <a:blipFill rotWithShape="1">
          <a:blip xmlns:r="http://schemas.openxmlformats.org/officeDocument/2006/relationships" r:embed="rId1">
            <a:duotone>
              <a:schemeClr val="phClr">
                <a:shade val="55000"/>
                <a:lumMod val="90000"/>
              </a:schemeClr>
              <a:schemeClr val="phClr">
                <a:tint val="92000"/>
                <a:satMod val="120000"/>
                <a:lumMod val="103000"/>
              </a:schemeClr>
            </a:duotone>
          </a:blip>
          <a:stretch/>
        </a:blipFill>
        <a:blipFill rotWithShape="1">
          <a:blip xmlns:r="http://schemas.openxmlformats.org/officeDocument/2006/relationships" r:embed="rId2">
            <a:duotone>
              <a:schemeClr val="phClr">
                <a:shade val="96000"/>
              </a:schemeClr>
              <a:schemeClr val="phClr">
                <a:tint val="98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TotalTime>
  <Words>3433</Words>
  <Application>Microsoft Office PowerPoint</Application>
  <PresentationFormat>On-screen Show (4:3)</PresentationFormat>
  <Paragraphs>585</Paragraphs>
  <Slides>65</Slides>
  <Notes>19</Notes>
  <HiddenSlides>0</HiddenSlides>
  <MMClips>0</MMClips>
  <ScaleCrop>false</ScaleCrop>
  <HeadingPairs>
    <vt:vector size="4" baseType="variant">
      <vt:variant>
        <vt:lpstr>Theme</vt:lpstr>
      </vt:variant>
      <vt:variant>
        <vt:i4>1</vt:i4>
      </vt:variant>
      <vt:variant>
        <vt:lpstr>Slide Titles</vt:lpstr>
      </vt:variant>
      <vt:variant>
        <vt:i4>65</vt:i4>
      </vt:variant>
    </vt:vector>
  </HeadingPairs>
  <TitlesOfParts>
    <vt:vector size="66" baseType="lpstr">
      <vt:lpstr>Sketchbook</vt:lpstr>
      <vt:lpstr>Moving Forward </vt:lpstr>
      <vt:lpstr>Today’s Agenda</vt:lpstr>
      <vt:lpstr>Norms </vt:lpstr>
      <vt:lpstr>PowerPoint Presentation</vt:lpstr>
      <vt:lpstr>Mathematical Practice 1 </vt:lpstr>
      <vt:lpstr>Mathematical Practice 2</vt:lpstr>
      <vt:lpstr>Mathematical Practice 3</vt:lpstr>
      <vt:lpstr>Mathematical Practice 4</vt:lpstr>
      <vt:lpstr>Mathematical Practice 5</vt:lpstr>
      <vt:lpstr>Mathematical Practice 6</vt:lpstr>
      <vt:lpstr>Mathematical Practice 7</vt:lpstr>
      <vt:lpstr>Mathematical Practice 8</vt:lpstr>
      <vt:lpstr>Math Key Fluencies</vt:lpstr>
      <vt:lpstr>Progression:  Where are we going with this?</vt:lpstr>
      <vt:lpstr>Children’s Exposure to Number</vt:lpstr>
      <vt:lpstr>Role Playing Vs. Cardinality</vt:lpstr>
      <vt:lpstr>So what, if a student doesn’t have cardinality?</vt:lpstr>
      <vt:lpstr>What is Number Sense?</vt:lpstr>
      <vt:lpstr>Fluency Has 3 Components</vt:lpstr>
      <vt:lpstr>Children’s progression to make sense of the formal symbolism we use in mathematics. (Bruner)</vt:lpstr>
      <vt:lpstr>Best Practices</vt:lpstr>
      <vt:lpstr>PowerPoint Presentation</vt:lpstr>
      <vt:lpstr>Brain Research Effecting Teaching and Learning (Sousa)</vt:lpstr>
      <vt:lpstr>How We Learn Best</vt:lpstr>
      <vt:lpstr>Brain Research cont’d</vt:lpstr>
      <vt:lpstr>Carol Dweck</vt:lpstr>
      <vt:lpstr>Essential Number Relationships</vt:lpstr>
      <vt:lpstr>Using manipulatives effectively?</vt:lpstr>
      <vt:lpstr>What does the Frame add in Building Essential Number Relationships </vt:lpstr>
      <vt:lpstr>How did adding the frame support numeracy ?</vt:lpstr>
      <vt:lpstr>What skills does this support?</vt:lpstr>
      <vt:lpstr>How many now?</vt:lpstr>
      <vt:lpstr>How did adding the pattern support numeracy ?</vt:lpstr>
      <vt:lpstr>The Rekenrek</vt:lpstr>
      <vt:lpstr>Rekenreks</vt:lpstr>
      <vt:lpstr>Tournaki Study</vt:lpstr>
      <vt:lpstr>Building Early Numeracy</vt:lpstr>
      <vt:lpstr>Growing Numeracy</vt:lpstr>
      <vt:lpstr>Number Talks Review</vt:lpstr>
      <vt:lpstr>PowerPoint Presentation</vt:lpstr>
      <vt:lpstr>PowerPoint Presentation</vt:lpstr>
      <vt:lpstr>PowerPoint Presentation</vt:lpstr>
      <vt:lpstr>PowerPoint Presentation</vt:lpstr>
      <vt:lpstr>How did the rekenrek support numeracy ?</vt:lpstr>
      <vt:lpstr>Adding Context:</vt:lpstr>
      <vt:lpstr>  Taking Attendance</vt:lpstr>
      <vt:lpstr>The Double-Decker Bus</vt:lpstr>
      <vt:lpstr>Math Practice 2: Reasoning Abstractly and Quantitatively… “Contextualizing and Decontextualizing”</vt:lpstr>
      <vt:lpstr>Focus on Essential Number Relationships in the Classroom</vt:lpstr>
      <vt:lpstr>Focus on Relationships</vt:lpstr>
      <vt:lpstr>The Vision</vt:lpstr>
      <vt:lpstr>An Analogy between NGSS and a Cake</vt:lpstr>
      <vt:lpstr>Conceptual Shifts in the NGSS</vt:lpstr>
      <vt:lpstr>PowerPoint Presentation</vt:lpstr>
      <vt:lpstr>Practices in Math, Science, and ELA*</vt:lpstr>
      <vt:lpstr>Scientific and Engineering Practices</vt:lpstr>
      <vt:lpstr>PowerPoint Presentation</vt:lpstr>
      <vt:lpstr>PowerPoint Presentation</vt:lpstr>
      <vt:lpstr>Closer Look at a NGSS (Grade 2)</vt:lpstr>
      <vt:lpstr>PowerPoint Presentation</vt:lpstr>
      <vt:lpstr>Closer Look at a NGSS (Grade 2)</vt:lpstr>
      <vt:lpstr>Closer Look at a NGSS (Grade 2)</vt:lpstr>
      <vt:lpstr>Kindergarten Performance Task Ideas: Weather Forecast</vt:lpstr>
      <vt:lpstr>1st Grade Performance Task</vt:lpstr>
      <vt:lpstr>2nd Grade Performance Task</vt:lpstr>
    </vt:vector>
  </TitlesOfParts>
  <Company>RUSD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Moving Forward</dc:title>
  <dc:creator>JUANITA CHAN</dc:creator>
  <cp:lastModifiedBy>Samurai</cp:lastModifiedBy>
  <cp:revision>11</cp:revision>
  <dcterms:created xsi:type="dcterms:W3CDTF">2014-02-28T23:41:15Z</dcterms:created>
  <dcterms:modified xsi:type="dcterms:W3CDTF">2014-03-01T02:58:54Z</dcterms:modified>
</cp:coreProperties>
</file>